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23"/>
  </p:notesMasterIdLst>
  <p:handoutMasterIdLst>
    <p:handoutMasterId r:id="rId24"/>
  </p:handoutMasterIdLst>
  <p:sldIdLst>
    <p:sldId id="336" r:id="rId2"/>
    <p:sldId id="342" r:id="rId3"/>
    <p:sldId id="343" r:id="rId4"/>
    <p:sldId id="344" r:id="rId5"/>
    <p:sldId id="347" r:id="rId6"/>
    <p:sldId id="348" r:id="rId7"/>
    <p:sldId id="349" r:id="rId8"/>
    <p:sldId id="374" r:id="rId9"/>
    <p:sldId id="350" r:id="rId10"/>
    <p:sldId id="375" r:id="rId11"/>
    <p:sldId id="351" r:id="rId12"/>
    <p:sldId id="352" r:id="rId13"/>
    <p:sldId id="367" r:id="rId14"/>
    <p:sldId id="372" r:id="rId15"/>
    <p:sldId id="368" r:id="rId16"/>
    <p:sldId id="376" r:id="rId17"/>
    <p:sldId id="377" r:id="rId18"/>
    <p:sldId id="378" r:id="rId19"/>
    <p:sldId id="379" r:id="rId20"/>
    <p:sldId id="380" r:id="rId21"/>
    <p:sldId id="381" r:id="rId22"/>
  </p:sldIdLst>
  <p:sldSz cx="12192000" cy="6858000"/>
  <p:notesSz cx="6797675" cy="9926638"/>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 pośredni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94660"/>
  </p:normalViewPr>
  <p:slideViewPr>
    <p:cSldViewPr>
      <p:cViewPr varScale="1">
        <p:scale>
          <a:sx n="86" d="100"/>
          <a:sy n="86" d="100"/>
        </p:scale>
        <p:origin x="390" y="90"/>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Arkusz_programu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Arkusz_programu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Arkusz_programu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Zasoby\ckp\%23CAS%20-%20II\BO%202021\14.%20Ewaluacja\Wykresy%20z%20ewaluacji%20ankiet.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Arkusz_programu_Microsoft_Excel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Arkusz_programu_Microsoft_Excel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Arkusz_programu_Microsoft_Excel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Arkusz_programu_Microsoft_Excel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Arkusz_programu_Microsoft_Excel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Arkusz_programu_Microsoft_Excel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Arkusz_programu_Microsoft_Excel9.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a:t>Płeć</a:t>
            </a:r>
          </a:p>
        </c:rich>
      </c:tx>
      <c:layout>
        <c:manualLayout>
          <c:xMode val="edge"/>
          <c:yMode val="edge"/>
          <c:x val="0.41888717082570115"/>
          <c:y val="1.877933809487311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ser>
          <c:idx val="0"/>
          <c:order val="0"/>
          <c:cat>
            <c:strRef>
              <c:f>Płeć!$B$3:$B$5</c:f>
              <c:strCache>
                <c:ptCount val="3"/>
                <c:pt idx="0">
                  <c:v>kobieta</c:v>
                </c:pt>
                <c:pt idx="1">
                  <c:v>mężczyzna</c:v>
                </c:pt>
                <c:pt idx="2">
                  <c:v>nie wskazano</c:v>
                </c:pt>
              </c:strCache>
            </c:strRef>
          </c:cat>
          <c:val>
            <c:numRef>
              <c:f>Płeć!$C$3:$C$5</c:f>
            </c:numRef>
          </c:val>
          <c:extLst>
            <c:ext xmlns:c16="http://schemas.microsoft.com/office/drawing/2014/chart" uri="{C3380CC4-5D6E-409C-BE32-E72D297353CC}">
              <c16:uniqueId val="{00000000-98DF-491C-B94D-C52C92385D25}"/>
            </c:ext>
          </c:extLst>
        </c:ser>
        <c:ser>
          <c:idx val="1"/>
          <c:order val="1"/>
          <c:cat>
            <c:strRef>
              <c:f>Płeć!$B$3:$B$5</c:f>
              <c:strCache>
                <c:ptCount val="3"/>
                <c:pt idx="0">
                  <c:v>kobieta</c:v>
                </c:pt>
                <c:pt idx="1">
                  <c:v>mężczyzna</c:v>
                </c:pt>
                <c:pt idx="2">
                  <c:v>nie wskazano</c:v>
                </c:pt>
              </c:strCache>
            </c:strRef>
          </c:cat>
          <c:val>
            <c:numRef>
              <c:f>Płeć!$D$3:$D$5</c:f>
            </c:numRef>
          </c:val>
          <c:extLst>
            <c:ext xmlns:c16="http://schemas.microsoft.com/office/drawing/2014/chart" uri="{C3380CC4-5D6E-409C-BE32-E72D297353CC}">
              <c16:uniqueId val="{00000001-98DF-491C-B94D-C52C92385D25}"/>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33383096735883855"/>
          <c:y val="0.93351842011679143"/>
          <c:w val="0.36663370610127521"/>
          <c:h val="4.90438784743247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legend>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pl-PL" sz="2400" b="1" dirty="0"/>
              <a:t>Płeć respondentów</a:t>
            </a: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ser>
          <c:idx val="0"/>
          <c:order val="0"/>
          <c:dPt>
            <c:idx val="0"/>
            <c:bubble3D val="0"/>
            <c:spPr>
              <a:solidFill>
                <a:srgbClr val="0070C0"/>
              </a:solidFill>
              <a:ln w="19050">
                <a:solidFill>
                  <a:schemeClr val="lt1"/>
                </a:solidFill>
              </a:ln>
              <a:effectLst/>
            </c:spPr>
            <c:extLst>
              <c:ext xmlns:c16="http://schemas.microsoft.com/office/drawing/2014/chart" uri="{C3380CC4-5D6E-409C-BE32-E72D297353CC}">
                <c16:uniqueId val="{00000001-EE0B-4EA1-9645-C25338D9ECFD}"/>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EE0B-4EA1-9645-C25338D9ECFD}"/>
              </c:ext>
            </c:extLst>
          </c:dPt>
          <c:dLbls>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pl-PL"/>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layout/>
              </c:ext>
            </c:extLst>
          </c:dLbls>
          <c:cat>
            <c:strRef>
              <c:f>Arkusz1!$D$2:$E$2</c:f>
              <c:strCache>
                <c:ptCount val="2"/>
                <c:pt idx="0">
                  <c:v>kobieta</c:v>
                </c:pt>
                <c:pt idx="1">
                  <c:v>mężczyzna</c:v>
                </c:pt>
              </c:strCache>
            </c:strRef>
          </c:cat>
          <c:val>
            <c:numRef>
              <c:f>Arkusz1!$D$3:$E$3</c:f>
              <c:numCache>
                <c:formatCode>General</c:formatCode>
                <c:ptCount val="2"/>
                <c:pt idx="0">
                  <c:v>656</c:v>
                </c:pt>
                <c:pt idx="1">
                  <c:v>331</c:v>
                </c:pt>
              </c:numCache>
            </c:numRef>
          </c:val>
          <c:extLst>
            <c:ext xmlns:c16="http://schemas.microsoft.com/office/drawing/2014/chart" uri="{C3380CC4-5D6E-409C-BE32-E72D297353CC}">
              <c16:uniqueId val="{00000004-EE0B-4EA1-9645-C25338D9ECFD}"/>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pl-PL" sz="2000"/>
              <a:t>Wiek respondentów</a:t>
            </a:r>
            <a:endParaRPr lang="en-US" sz="2000"/>
          </a:p>
        </c:rich>
      </c:tx>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barChart>
        <c:barDir val="col"/>
        <c:grouping val="clustered"/>
        <c:varyColors val="0"/>
        <c:ser>
          <c:idx val="0"/>
          <c:order val="0"/>
          <c:tx>
            <c:strRef>
              <c:f>Arkusz1!$C$25</c:f>
              <c:strCache>
                <c:ptCount val="1"/>
                <c:pt idx="0">
                  <c:v>liczba respondentów</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Arkusz1!$D$24:$J$24</c:f>
              <c:strCache>
                <c:ptCount val="7"/>
                <c:pt idx="0">
                  <c:v>&lt;18 </c:v>
                </c:pt>
                <c:pt idx="1">
                  <c:v>18-29</c:v>
                </c:pt>
                <c:pt idx="2">
                  <c:v>30-39</c:v>
                </c:pt>
                <c:pt idx="3">
                  <c:v>40-49</c:v>
                </c:pt>
                <c:pt idx="4">
                  <c:v>50-60</c:v>
                </c:pt>
                <c:pt idx="5">
                  <c:v>61-71</c:v>
                </c:pt>
                <c:pt idx="6">
                  <c:v>&gt; 71</c:v>
                </c:pt>
              </c:strCache>
            </c:strRef>
          </c:cat>
          <c:val>
            <c:numRef>
              <c:f>Arkusz1!$D$25:$J$25</c:f>
              <c:numCache>
                <c:formatCode>General</c:formatCode>
                <c:ptCount val="7"/>
                <c:pt idx="0">
                  <c:v>48</c:v>
                </c:pt>
                <c:pt idx="1">
                  <c:v>180</c:v>
                </c:pt>
                <c:pt idx="2">
                  <c:v>292</c:v>
                </c:pt>
                <c:pt idx="3">
                  <c:v>235</c:v>
                </c:pt>
                <c:pt idx="4">
                  <c:v>115</c:v>
                </c:pt>
                <c:pt idx="5">
                  <c:v>86</c:v>
                </c:pt>
                <c:pt idx="6">
                  <c:v>45</c:v>
                </c:pt>
              </c:numCache>
            </c:numRef>
          </c:val>
          <c:extLst>
            <c:ext xmlns:c16="http://schemas.microsoft.com/office/drawing/2014/chart" uri="{C3380CC4-5D6E-409C-BE32-E72D297353CC}">
              <c16:uniqueId val="{00000000-80DB-44AC-9B15-C45803D04627}"/>
            </c:ext>
          </c:extLst>
        </c:ser>
        <c:dLbls>
          <c:showLegendKey val="0"/>
          <c:showVal val="0"/>
          <c:showCatName val="0"/>
          <c:showSerName val="0"/>
          <c:showPercent val="0"/>
          <c:showBubbleSize val="0"/>
        </c:dLbls>
        <c:gapWidth val="219"/>
        <c:overlap val="-27"/>
        <c:axId val="1743248015"/>
        <c:axId val="1743247183"/>
      </c:barChart>
      <c:catAx>
        <c:axId val="1743248015"/>
        <c:scaling>
          <c:orientation val="minMax"/>
        </c:scaling>
        <c:delete val="0"/>
        <c:axPos val="b"/>
        <c:numFmt formatCode="General" sourceLinked="1"/>
        <c:majorTickMark val="out"/>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pl-PL"/>
          </a:p>
        </c:txPr>
        <c:crossAx val="1743247183"/>
        <c:crosses val="autoZero"/>
        <c:auto val="1"/>
        <c:lblAlgn val="ctr"/>
        <c:lblOffset val="100"/>
        <c:noMultiLvlLbl val="0"/>
      </c:catAx>
      <c:valAx>
        <c:axId val="17432471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ln>
                  <a:noFill/>
                </a:ln>
                <a:solidFill>
                  <a:schemeClr val="tx1">
                    <a:lumMod val="65000"/>
                    <a:lumOff val="35000"/>
                  </a:schemeClr>
                </a:solidFill>
                <a:latin typeface="+mn-lt"/>
                <a:ea typeface="+mn-ea"/>
                <a:cs typeface="+mn-cs"/>
              </a:defRPr>
            </a:pPr>
            <a:endParaRPr lang="pl-PL"/>
          </a:p>
        </c:txPr>
        <c:crossAx val="174324801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pl-PL" sz="2000" dirty="0"/>
              <a:t>Źródło</a:t>
            </a:r>
            <a:r>
              <a:rPr lang="pl-PL" sz="2000" baseline="0" dirty="0"/>
              <a:t> wiedzy o Budżecie Obywatelskim 2021</a:t>
            </a:r>
            <a:endParaRPr lang="pl-PL" sz="2000" dirty="0"/>
          </a:p>
        </c:rich>
      </c:tx>
      <c:layout>
        <c:manualLayout>
          <c:xMode val="edge"/>
          <c:yMode val="edge"/>
          <c:x val="0.26886740593637742"/>
          <c:y val="9.0778330752941408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barChart>
        <c:barDir val="col"/>
        <c:grouping val="clustered"/>
        <c:varyColors val="0"/>
        <c:ser>
          <c:idx val="0"/>
          <c:order val="0"/>
          <c:spPr>
            <a:solidFill>
              <a:schemeClr val="tx2">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Arkusz1!$M$29:$M$34</c:f>
              <c:strCache>
                <c:ptCount val="6"/>
                <c:pt idx="0">
                  <c:v>przedszkole/ szkoła/ miejsce pracy</c:v>
                </c:pt>
                <c:pt idx="1">
                  <c:v>plakaty/ulotki</c:v>
                </c:pt>
                <c:pt idx="2">
                  <c:v>www.bialystok.pl, www.cas.bialystok.pl</c:v>
                </c:pt>
                <c:pt idx="3">
                  <c:v>media społecznościowe</c:v>
                </c:pt>
                <c:pt idx="4">
                  <c:v>media</c:v>
                </c:pt>
                <c:pt idx="5">
                  <c:v>inne źródła (autobusy BKM, kościół, co roku głosuję, Rowerowy Białystok)</c:v>
                </c:pt>
              </c:strCache>
            </c:strRef>
          </c:cat>
          <c:val>
            <c:numRef>
              <c:f>Arkusz1!$N$29:$N$34</c:f>
              <c:numCache>
                <c:formatCode>General</c:formatCode>
                <c:ptCount val="6"/>
                <c:pt idx="0">
                  <c:v>308</c:v>
                </c:pt>
                <c:pt idx="1">
                  <c:v>143</c:v>
                </c:pt>
                <c:pt idx="2">
                  <c:v>168</c:v>
                </c:pt>
                <c:pt idx="3">
                  <c:v>280</c:v>
                </c:pt>
                <c:pt idx="4">
                  <c:v>148</c:v>
                </c:pt>
                <c:pt idx="5">
                  <c:v>57</c:v>
                </c:pt>
              </c:numCache>
            </c:numRef>
          </c:val>
          <c:extLst>
            <c:ext xmlns:c16="http://schemas.microsoft.com/office/drawing/2014/chart" uri="{C3380CC4-5D6E-409C-BE32-E72D297353CC}">
              <c16:uniqueId val="{00000000-EADC-4A10-A461-1573C8945AAC}"/>
            </c:ext>
          </c:extLst>
        </c:ser>
        <c:dLbls>
          <c:showLegendKey val="0"/>
          <c:showVal val="0"/>
          <c:showCatName val="0"/>
          <c:showSerName val="0"/>
          <c:showPercent val="0"/>
          <c:showBubbleSize val="0"/>
        </c:dLbls>
        <c:gapWidth val="219"/>
        <c:overlap val="-27"/>
        <c:axId val="2129653808"/>
        <c:axId val="2129654640"/>
      </c:barChart>
      <c:catAx>
        <c:axId val="212965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pl-PL"/>
          </a:p>
        </c:txPr>
        <c:crossAx val="2129654640"/>
        <c:crosses val="autoZero"/>
        <c:auto val="1"/>
        <c:lblAlgn val="ctr"/>
        <c:lblOffset val="100"/>
        <c:noMultiLvlLbl val="0"/>
      </c:catAx>
      <c:valAx>
        <c:axId val="212965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129653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2000" b="1" dirty="0"/>
              <a:t>Ocena dostępności informacji</a:t>
            </a:r>
          </a:p>
          <a:p>
            <a:pPr>
              <a:defRPr/>
            </a:pPr>
            <a:r>
              <a:rPr lang="pl-PL" sz="2000" b="1" dirty="0"/>
              <a:t>o Budżecie Obywatelskim</a:t>
            </a:r>
            <a:r>
              <a:rPr lang="pl-PL" sz="2000" b="1" baseline="0" dirty="0"/>
              <a:t> 2021</a:t>
            </a:r>
            <a:endParaRPr lang="pl-PL" sz="2000" b="1" dirty="0"/>
          </a:p>
        </c:rich>
      </c:tx>
      <c:layout>
        <c:manualLayout>
          <c:xMode val="edge"/>
          <c:yMode val="edge"/>
          <c:x val="0.2466689721178521"/>
          <c:y val="5.235963365181646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barChart>
        <c:barDir val="col"/>
        <c:grouping val="clustered"/>
        <c:varyColors val="0"/>
        <c:ser>
          <c:idx val="0"/>
          <c:order val="0"/>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Arkusz1!$A$44:$A$47</c:f>
              <c:strCache>
                <c:ptCount val="4"/>
                <c:pt idx="0">
                  <c:v>łatwo dostępne</c:v>
                </c:pt>
                <c:pt idx="1">
                  <c:v>średnio dostępne</c:v>
                </c:pt>
                <c:pt idx="2">
                  <c:v>trudno dostępne</c:v>
                </c:pt>
                <c:pt idx="3">
                  <c:v>nie mam zdania</c:v>
                </c:pt>
              </c:strCache>
            </c:strRef>
          </c:cat>
          <c:val>
            <c:numRef>
              <c:f>Arkusz1!$B$44:$B$47</c:f>
              <c:numCache>
                <c:formatCode>General</c:formatCode>
                <c:ptCount val="4"/>
                <c:pt idx="0">
                  <c:v>571</c:v>
                </c:pt>
                <c:pt idx="1">
                  <c:v>323</c:v>
                </c:pt>
                <c:pt idx="2">
                  <c:v>64</c:v>
                </c:pt>
                <c:pt idx="3">
                  <c:v>31</c:v>
                </c:pt>
              </c:numCache>
            </c:numRef>
          </c:val>
          <c:extLst>
            <c:ext xmlns:c16="http://schemas.microsoft.com/office/drawing/2014/chart" uri="{C3380CC4-5D6E-409C-BE32-E72D297353CC}">
              <c16:uniqueId val="{00000000-DDA5-4F9C-93C2-33584FA9FB7B}"/>
            </c:ext>
          </c:extLst>
        </c:ser>
        <c:dLbls>
          <c:showLegendKey val="0"/>
          <c:showVal val="0"/>
          <c:showCatName val="0"/>
          <c:showSerName val="0"/>
          <c:showPercent val="0"/>
          <c:showBubbleSize val="0"/>
        </c:dLbls>
        <c:gapWidth val="219"/>
        <c:overlap val="-27"/>
        <c:axId val="1748650367"/>
        <c:axId val="1748642047"/>
      </c:barChart>
      <c:catAx>
        <c:axId val="17486503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l-PL"/>
          </a:p>
        </c:txPr>
        <c:crossAx val="1748642047"/>
        <c:crosses val="autoZero"/>
        <c:auto val="1"/>
        <c:lblAlgn val="ctr"/>
        <c:lblOffset val="100"/>
        <c:noMultiLvlLbl val="0"/>
      </c:catAx>
      <c:valAx>
        <c:axId val="17486420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pl-PL"/>
          </a:p>
        </c:txPr>
        <c:crossAx val="1748650367"/>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pl-PL" sz="2000" b="1" i="0" u="none" strike="noStrike" baseline="0" dirty="0">
                <a:effectLst/>
              </a:rPr>
              <a:t>Czynniki, jakie wpłynęły w głównej mierze na wybór projektów</a:t>
            </a:r>
            <a:endParaRPr lang="pl-PL" sz="2000" dirty="0"/>
          </a:p>
        </c:rich>
      </c:tx>
      <c:layout>
        <c:manualLayout>
          <c:xMode val="edge"/>
          <c:yMode val="edge"/>
          <c:x val="0.21574799182519772"/>
          <c:y val="0.10248485903968628"/>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barChart>
        <c:barDir val="col"/>
        <c:grouping val="clustered"/>
        <c:varyColors val="0"/>
        <c:ser>
          <c:idx val="0"/>
          <c:order val="0"/>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Arkusz1!$Q$82:$Q$87</c:f>
              <c:strCache>
                <c:ptCount val="6"/>
                <c:pt idx="0">
                  <c:v>chęć poparcia projektu/ów z mojego osiedla</c:v>
                </c:pt>
                <c:pt idx="1">
                  <c:v>chęć poparcia projektu/ów zgłoszonych przez osobę z rodziny, znajomych</c:v>
                </c:pt>
                <c:pt idx="2">
                  <c:v>chęć poparcia projektu/ów promowanych przez szkoły, ngo oraz inne instytucje</c:v>
                </c:pt>
                <c:pt idx="3">
                  <c:v>projekt/y odpowiada/ją moim potrzebom</c:v>
                </c:pt>
                <c:pt idx="4">
                  <c:v>wybór projektu/ów był przypadkowy</c:v>
                </c:pt>
                <c:pt idx="5">
                  <c:v>inne czynniki</c:v>
                </c:pt>
              </c:strCache>
            </c:strRef>
          </c:cat>
          <c:val>
            <c:numRef>
              <c:f>Arkusz1!$R$82:$R$87</c:f>
              <c:numCache>
                <c:formatCode>General</c:formatCode>
                <c:ptCount val="6"/>
                <c:pt idx="0">
                  <c:v>871</c:v>
                </c:pt>
                <c:pt idx="1">
                  <c:v>151</c:v>
                </c:pt>
                <c:pt idx="2">
                  <c:v>344</c:v>
                </c:pt>
                <c:pt idx="3">
                  <c:v>535</c:v>
                </c:pt>
                <c:pt idx="4">
                  <c:v>6</c:v>
                </c:pt>
                <c:pt idx="5">
                  <c:v>46</c:v>
                </c:pt>
              </c:numCache>
            </c:numRef>
          </c:val>
          <c:extLst>
            <c:ext xmlns:c16="http://schemas.microsoft.com/office/drawing/2014/chart" uri="{C3380CC4-5D6E-409C-BE32-E72D297353CC}">
              <c16:uniqueId val="{00000000-B0BA-4659-8DEC-D4C85A5A1C65}"/>
            </c:ext>
          </c:extLst>
        </c:ser>
        <c:dLbls>
          <c:showLegendKey val="0"/>
          <c:showVal val="0"/>
          <c:showCatName val="0"/>
          <c:showSerName val="0"/>
          <c:showPercent val="0"/>
          <c:showBubbleSize val="0"/>
        </c:dLbls>
        <c:gapWidth val="219"/>
        <c:overlap val="-27"/>
        <c:axId val="2129646736"/>
        <c:axId val="2129662128"/>
      </c:barChart>
      <c:catAx>
        <c:axId val="212964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pl-PL"/>
          </a:p>
        </c:txPr>
        <c:crossAx val="2129662128"/>
        <c:crosses val="autoZero"/>
        <c:auto val="1"/>
        <c:lblAlgn val="ctr"/>
        <c:lblOffset val="100"/>
        <c:noMultiLvlLbl val="0"/>
      </c:catAx>
      <c:valAx>
        <c:axId val="212966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21296467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pl-PL" sz="2400" b="1">
                <a:effectLst/>
              </a:rPr>
              <a:t>Czy napotkał/a Pan/i jakieś trudności podczas głosowania w Budżecie Obywatelskim 2021? </a:t>
            </a:r>
            <a:endParaRPr lang="pl-PL" sz="2400">
              <a:effectLst/>
            </a:endParaRP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ser>
          <c:idx val="0"/>
          <c:order val="0"/>
          <c:dPt>
            <c:idx val="0"/>
            <c:bubble3D val="0"/>
            <c:spPr>
              <a:solidFill>
                <a:srgbClr val="0070C0"/>
              </a:solidFill>
              <a:ln w="19050">
                <a:solidFill>
                  <a:schemeClr val="lt1"/>
                </a:solidFill>
              </a:ln>
              <a:effectLst/>
            </c:spPr>
            <c:extLst>
              <c:ext xmlns:c16="http://schemas.microsoft.com/office/drawing/2014/chart" uri="{C3380CC4-5D6E-409C-BE32-E72D297353CC}">
                <c16:uniqueId val="{00000001-0BF5-417F-9925-93C04A5095CB}"/>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0BF5-417F-9925-93C04A5095CB}"/>
              </c:ext>
            </c:extLst>
          </c:dPt>
          <c:dLbls>
            <c:dLbl>
              <c:idx val="0"/>
              <c:layout>
                <c:manualLayout>
                  <c:x val="0.14277514138640679"/>
                  <c:y val="-3.0771250444938524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BF5-417F-9925-93C04A5095CB}"/>
                </c:ext>
              </c:extLst>
            </c:dLbl>
            <c:dLbl>
              <c:idx val="1"/>
              <c:layout>
                <c:manualLayout>
                  <c:x val="-8.9024499923288952E-2"/>
                  <c:y val="6.7137273698047853E-2"/>
                </c:manualLayout>
              </c:layout>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0BF5-417F-9925-93C04A5095C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2000" b="0" i="0" u="none" strike="noStrike" kern="1200" baseline="0">
                    <a:solidFill>
                      <a:schemeClr val="dk1">
                        <a:lumMod val="65000"/>
                        <a:lumOff val="35000"/>
                      </a:schemeClr>
                    </a:solidFill>
                    <a:latin typeface="+mn-lt"/>
                    <a:ea typeface="+mn-ea"/>
                    <a:cs typeface="+mn-cs"/>
                  </a:defRPr>
                </a:pPr>
                <a:endParaRPr lang="pl-PL"/>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Arkusz1!$A$117:$A$118</c:f>
              <c:strCache>
                <c:ptCount val="2"/>
                <c:pt idx="0">
                  <c:v>nie</c:v>
                </c:pt>
                <c:pt idx="1">
                  <c:v>tak</c:v>
                </c:pt>
              </c:strCache>
            </c:strRef>
          </c:cat>
          <c:val>
            <c:numRef>
              <c:f>Arkusz1!$B$117:$B$118</c:f>
              <c:numCache>
                <c:formatCode>General</c:formatCode>
                <c:ptCount val="2"/>
                <c:pt idx="0">
                  <c:v>925</c:v>
                </c:pt>
                <c:pt idx="1">
                  <c:v>57</c:v>
                </c:pt>
              </c:numCache>
            </c:numRef>
          </c:val>
          <c:extLst>
            <c:ext xmlns:c16="http://schemas.microsoft.com/office/drawing/2014/chart" uri="{C3380CC4-5D6E-409C-BE32-E72D297353CC}">
              <c16:uniqueId val="{00000004-0BF5-417F-9925-93C04A5095CB}"/>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2000" b="1" i="0" u="none" strike="noStrike" baseline="0" dirty="0">
                <a:effectLst/>
              </a:rPr>
              <a:t>W jakiej formie</a:t>
            </a:r>
            <a:r>
              <a:rPr lang="pl-PL" sz="2000" b="0" i="0" u="none" strike="noStrike" baseline="0" dirty="0">
                <a:effectLst/>
              </a:rPr>
              <a:t> </a:t>
            </a:r>
            <a:r>
              <a:rPr lang="pl-PL" sz="2000" b="1" i="0" u="none" strike="noStrike" baseline="0" dirty="0">
                <a:effectLst/>
              </a:rPr>
              <a:t>powinno odbywać się głosowanie na projekty w kolejnych edycjach </a:t>
            </a:r>
            <a:r>
              <a:rPr lang="pl-PL" sz="2000" b="1" i="0" u="none" strike="noStrike" baseline="0" dirty="0" smtClean="0">
                <a:effectLst/>
              </a:rPr>
              <a:t>budżetu </a:t>
            </a:r>
            <a:r>
              <a:rPr lang="pl-PL" sz="2000" b="1" i="0" u="none" strike="noStrike" baseline="0" dirty="0">
                <a:effectLst/>
              </a:rPr>
              <a:t>o</a:t>
            </a:r>
            <a:r>
              <a:rPr lang="pl-PL" sz="2000" b="1" i="0" u="none" strike="noStrike" baseline="0" dirty="0" smtClean="0">
                <a:effectLst/>
              </a:rPr>
              <a:t>bywatelskiego</a:t>
            </a:r>
            <a:r>
              <a:rPr lang="pl-PL" sz="2000" b="1" i="0" u="none" strike="noStrike" baseline="0" dirty="0">
                <a:effectLst/>
              </a:rPr>
              <a:t>?</a:t>
            </a:r>
            <a:endParaRPr lang="pl-PL" sz="2000" dirty="0"/>
          </a:p>
        </c:rich>
      </c:tx>
      <c:layout>
        <c:manualLayout>
          <c:xMode val="edge"/>
          <c:yMode val="edge"/>
          <c:x val="0.10192988614291898"/>
          <c:y val="1.683444406789097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ser>
          <c:idx val="0"/>
          <c:order val="0"/>
          <c:dPt>
            <c:idx val="0"/>
            <c:bubble3D val="0"/>
            <c:spPr>
              <a:solidFill>
                <a:srgbClr val="0070C0"/>
              </a:solidFill>
              <a:ln w="19050">
                <a:solidFill>
                  <a:schemeClr val="lt1"/>
                </a:solidFill>
              </a:ln>
              <a:effectLst/>
            </c:spPr>
            <c:extLst>
              <c:ext xmlns:c16="http://schemas.microsoft.com/office/drawing/2014/chart" uri="{C3380CC4-5D6E-409C-BE32-E72D297353CC}">
                <c16:uniqueId val="{00000001-EC57-48C5-9F13-0B14AFB672CF}"/>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EC57-48C5-9F13-0B14AFB672CF}"/>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EC57-48C5-9F13-0B14AFB672CF}"/>
              </c:ext>
            </c:extLst>
          </c:dPt>
          <c:dLbls>
            <c:dLbl>
              <c:idx val="0"/>
              <c:layout>
                <c:manualLayout>
                  <c:x val="2.2515232130713627E-2"/>
                  <c:y val="6.1726294915600229E-2"/>
                </c:manualLayout>
              </c:layout>
              <c:tx>
                <c:rich>
                  <a:bodyPr/>
                  <a:lstStyle/>
                  <a:p>
                    <a:fld id="{B1A73733-284C-4B5B-B055-9F6621FF7085}" type="CATEGORYNAME">
                      <a:rPr lang="pl-PL" sz="1400"/>
                      <a:pPr/>
                      <a:t>[NAZWA KATEGORII]</a:t>
                    </a:fld>
                    <a:r>
                      <a:rPr lang="pl-PL" sz="1400" baseline="0" dirty="0"/>
                      <a:t>
</a:t>
                    </a:r>
                    <a:fld id="{7CEADDB3-0500-4E2B-A25D-F5BDCA005AE6}" type="PERCENTAGE">
                      <a:rPr lang="pl-PL" sz="1400" baseline="0"/>
                      <a:pPr/>
                      <a:t>[PROCENTOWE]</a:t>
                    </a:fld>
                    <a:endParaRPr lang="pl-PL" sz="1400" baseline="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23772051889632223"/>
                      <c:h val="0.20217283627685723"/>
                    </c:manualLayout>
                  </c15:layout>
                  <c15:dlblFieldTable/>
                  <c15:showDataLabelsRange val="0"/>
                </c:ext>
                <c:ext xmlns:c16="http://schemas.microsoft.com/office/drawing/2014/chart" uri="{C3380CC4-5D6E-409C-BE32-E72D297353CC}">
                  <c16:uniqueId val="{00000001-EC57-48C5-9F13-0B14AFB672CF}"/>
                </c:ext>
              </c:extLst>
            </c:dLbl>
            <c:dLbl>
              <c:idx val="1"/>
              <c:layout/>
              <c:tx>
                <c:rich>
                  <a:bodyPr/>
                  <a:lstStyle/>
                  <a:p>
                    <a:fld id="{D21D5296-C827-43C9-84FA-86556E1D36D7}" type="CATEGORYNAME">
                      <a:rPr lang="pl-PL" sz="1400"/>
                      <a:pPr/>
                      <a:t>[NAZWA KATEGORII]</a:t>
                    </a:fld>
                    <a:r>
                      <a:rPr lang="pl-PL" sz="1400" baseline="0" dirty="0"/>
                      <a:t>
</a:t>
                    </a:r>
                    <a:fld id="{27561A96-D888-4DB6-A676-EDD2124655FC}" type="PERCENTAGE">
                      <a:rPr lang="pl-PL" sz="1400" baseline="0"/>
                      <a:pPr/>
                      <a:t>[PROCENTOWE]</a:t>
                    </a:fld>
                    <a:endParaRPr lang="pl-PL" sz="1400" baseline="0" dirty="0"/>
                  </a:p>
                </c:rich>
              </c:tx>
              <c:dLblPos val="outEnd"/>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EC57-48C5-9F13-0B14AFB672CF}"/>
                </c:ext>
              </c:extLst>
            </c:dLbl>
            <c:dLbl>
              <c:idx val="2"/>
              <c:layout>
                <c:manualLayout>
                  <c:x val="-2.8499826647613868E-2"/>
                  <c:y val="-0.17395592203487337"/>
                </c:manualLayout>
              </c:layout>
              <c:tx>
                <c:rich>
                  <a:bodyPr/>
                  <a:lstStyle/>
                  <a:p>
                    <a:fld id="{42979112-95C7-4611-B2F7-160EFCA74B42}" type="CATEGORYNAME">
                      <a:rPr lang="pl-PL" sz="1400"/>
                      <a:pPr/>
                      <a:t>[NAZWA KATEGORII]</a:t>
                    </a:fld>
                    <a:r>
                      <a:rPr lang="pl-PL" sz="1400" baseline="0" dirty="0"/>
                      <a:t>
</a:t>
                    </a:r>
                    <a:fld id="{96291B11-F7BE-48FD-957E-0F2610989F97}" type="PERCENTAGE">
                      <a:rPr lang="pl-PL" sz="1400" baseline="0"/>
                      <a:pPr/>
                      <a:t>[PROCENTOWE]</a:t>
                    </a:fld>
                    <a:endParaRPr lang="pl-PL" sz="1400" baseline="0" dirty="0"/>
                  </a:p>
                </c:rich>
              </c:tx>
              <c:dLblPos val="bestFit"/>
              <c:showLegendKey val="0"/>
              <c:showVal val="0"/>
              <c:showCatName val="1"/>
              <c:showSerName val="0"/>
              <c:showPercent val="1"/>
              <c:showBubbleSize val="0"/>
              <c:extLst>
                <c:ext xmlns:c15="http://schemas.microsoft.com/office/drawing/2012/chart" uri="{CE6537A1-D6FC-4f65-9D91-7224C49458BB}">
                  <c15:layout>
                    <c:manualLayout>
                      <c:w val="0.30725299246493187"/>
                      <c:h val="0.25059130432477311"/>
                    </c:manualLayout>
                  </c15:layout>
                  <c15:dlblFieldTable/>
                  <c15:showDataLabelsRange val="0"/>
                </c:ext>
                <c:ext xmlns:c16="http://schemas.microsoft.com/office/drawing/2014/chart" uri="{C3380CC4-5D6E-409C-BE32-E72D297353CC}">
                  <c16:uniqueId val="{00000005-EC57-48C5-9F13-0B14AFB672C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2000" b="0" i="0" u="none" strike="noStrike" kern="1200" baseline="0">
                    <a:solidFill>
                      <a:schemeClr val="dk1">
                        <a:lumMod val="65000"/>
                        <a:lumOff val="35000"/>
                      </a:schemeClr>
                    </a:solidFill>
                    <a:latin typeface="+mn-lt"/>
                    <a:ea typeface="+mn-ea"/>
                    <a:cs typeface="+mn-cs"/>
                  </a:defRPr>
                </a:pPr>
                <a:endParaRPr lang="pl-PL"/>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Arkusz1!$A$61:$A$63</c:f>
              <c:strCache>
                <c:ptCount val="3"/>
                <c:pt idx="0">
                  <c:v>wyłącznie w formie elektronicznej</c:v>
                </c:pt>
                <c:pt idx="1">
                  <c:v>wyłącznie w formie papierowej</c:v>
                </c:pt>
                <c:pt idx="2">
                  <c:v>do wyboru - w formie papierowej lub elektronicznej</c:v>
                </c:pt>
              </c:strCache>
            </c:strRef>
          </c:cat>
          <c:val>
            <c:numRef>
              <c:f>Arkusz1!$B$61:$B$63</c:f>
              <c:numCache>
                <c:formatCode>General</c:formatCode>
                <c:ptCount val="3"/>
                <c:pt idx="0">
                  <c:v>244</c:v>
                </c:pt>
                <c:pt idx="1">
                  <c:v>10</c:v>
                </c:pt>
                <c:pt idx="2">
                  <c:v>737</c:v>
                </c:pt>
              </c:numCache>
            </c:numRef>
          </c:val>
          <c:extLst>
            <c:ext xmlns:c16="http://schemas.microsoft.com/office/drawing/2014/chart" uri="{C3380CC4-5D6E-409C-BE32-E72D297353CC}">
              <c16:uniqueId val="{00000006-EC57-48C5-9F13-0B14AFB672CF}"/>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2000" b="1" dirty="0">
                <a:effectLst/>
              </a:rPr>
              <a:t>Czy mieszkaniec powinien mieć</a:t>
            </a:r>
            <a:r>
              <a:rPr lang="pl-PL" sz="2000" b="1" baseline="0" dirty="0">
                <a:effectLst/>
              </a:rPr>
              <a:t> </a:t>
            </a:r>
            <a:r>
              <a:rPr lang="pl-PL" sz="2000" b="1" dirty="0">
                <a:effectLst/>
              </a:rPr>
              <a:t>możliwość głosowania na projekty osiedlowe jedynie z osiedla, na którym</a:t>
            </a:r>
            <a:r>
              <a:rPr lang="pl-PL" sz="2000" b="1" baseline="0" dirty="0">
                <a:effectLst/>
              </a:rPr>
              <a:t> </a:t>
            </a:r>
            <a:r>
              <a:rPr lang="pl-PL" sz="2000" b="1" dirty="0">
                <a:effectLst/>
              </a:rPr>
              <a:t>mieszka? </a:t>
            </a:r>
            <a:endParaRPr lang="pl-PL" sz="20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pieChart>
        <c:varyColors val="1"/>
        <c:ser>
          <c:idx val="0"/>
          <c:order val="0"/>
          <c:dPt>
            <c:idx val="0"/>
            <c:bubble3D val="0"/>
            <c:spPr>
              <a:solidFill>
                <a:srgbClr val="0070C0"/>
              </a:solidFill>
              <a:ln w="19050">
                <a:solidFill>
                  <a:schemeClr val="lt1"/>
                </a:solidFill>
              </a:ln>
              <a:effectLst/>
            </c:spPr>
            <c:extLst>
              <c:ext xmlns:c16="http://schemas.microsoft.com/office/drawing/2014/chart" uri="{C3380CC4-5D6E-409C-BE32-E72D297353CC}">
                <c16:uniqueId val="{00000001-3574-4698-A535-086B91FA0297}"/>
              </c:ext>
            </c:extLst>
          </c:dPt>
          <c:dPt>
            <c:idx val="1"/>
            <c:bubble3D val="0"/>
            <c:spPr>
              <a:solidFill>
                <a:srgbClr val="FF0000"/>
              </a:solidFill>
              <a:ln w="19050">
                <a:solidFill>
                  <a:schemeClr val="lt1"/>
                </a:solidFill>
              </a:ln>
              <a:effectLst/>
            </c:spPr>
            <c:extLst>
              <c:ext xmlns:c16="http://schemas.microsoft.com/office/drawing/2014/chart" uri="{C3380CC4-5D6E-409C-BE32-E72D297353CC}">
                <c16:uniqueId val="{00000003-3574-4698-A535-086B91FA0297}"/>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3574-4698-A535-086B91FA0297}"/>
              </c:ext>
            </c:extLst>
          </c:dPt>
          <c:dLbls>
            <c:dLbl>
              <c:idx val="0"/>
              <c:layout>
                <c:manualLayout>
                  <c:x val="8.9186612686079497E-2"/>
                  <c:y val="-0.30234735823003794"/>
                </c:manualLayout>
              </c:layout>
              <c:tx>
                <c:rich>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fld id="{91D9746C-3536-4593-9610-EA77374AA6E4}" type="CATEGORYNAME">
                      <a:rPr lang="pl-PL" sz="1600"/>
                      <a:pPr>
                        <a:defRPr sz="1600"/>
                      </a:pPr>
                      <a:t>[NAZWA KATEGORII]</a:t>
                    </a:fld>
                    <a:r>
                      <a:rPr lang="pl-PL" sz="1600" baseline="0" dirty="0"/>
                      <a:t>
</a:t>
                    </a:r>
                    <a:fld id="{CA4FCB08-9D84-4D40-9948-48189B8F3E4A}" type="PERCENTAGE">
                      <a:rPr lang="pl-PL" sz="1600" baseline="0"/>
                      <a:pPr>
                        <a:defRPr sz="1600"/>
                      </a:pPr>
                      <a:t>[PROCENTOWE]</a:t>
                    </a:fld>
                    <a:endParaRPr lang="pl-PL" sz="1600" baseline="0" dirty="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pl-PL"/>
                </a:p>
              </c:txPr>
              <c:dLblPos val="bestFit"/>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31087939421735661"/>
                      <c:h val="0.25468856634977066"/>
                    </c:manualLayout>
                  </c15:layout>
                  <c15:dlblFieldTable/>
                  <c15:showDataLabelsRange val="0"/>
                </c:ext>
                <c:ext xmlns:c16="http://schemas.microsoft.com/office/drawing/2014/chart" uri="{C3380CC4-5D6E-409C-BE32-E72D297353CC}">
                  <c16:uniqueId val="{00000001-3574-4698-A535-086B91FA0297}"/>
                </c:ext>
              </c:extLst>
            </c:dLbl>
            <c:dLbl>
              <c:idx val="1"/>
              <c:layout>
                <c:manualLayout>
                  <c:x val="-9.5691112668393002E-2"/>
                  <c:y val="0.23736807021442058"/>
                </c:manualLayout>
              </c:layout>
              <c:tx>
                <c:rich>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fld id="{1318A7D1-9D45-4233-B86F-3AC259367C2C}" type="CATEGORYNAME">
                      <a:rPr lang="en-US" sz="1600" dirty="0"/>
                      <a:pPr>
                        <a:defRPr sz="1600"/>
                      </a:pPr>
                      <a:t>[NAZWA KATEGORII]</a:t>
                    </a:fld>
                    <a:r>
                      <a:rPr lang="en-US" sz="1600" baseline="0" dirty="0"/>
                      <a:t>
</a:t>
                    </a:r>
                    <a:fld id="{AB0E9C48-34EF-44FC-8233-758ABDABE31A}" type="PERCENTAGE">
                      <a:rPr lang="en-US" sz="1600" baseline="0" smtClean="0"/>
                      <a:pPr>
                        <a:defRPr sz="1600"/>
                      </a:pPr>
                      <a:t>[PROCENTOWE]</a:t>
                    </a:fld>
                    <a:endParaRPr lang="en-US" sz="1600" baseline="0" dirty="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pl-PL"/>
                </a:p>
              </c:txPr>
              <c:dLblPos val="bestFit"/>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manualLayout>
                      <c:w val="0.10353419895415228"/>
                      <c:h val="0.19481208437157777"/>
                    </c:manualLayout>
                  </c15:layout>
                  <c15:dlblFieldTable/>
                  <c15:showDataLabelsRange val="0"/>
                </c:ext>
                <c:ext xmlns:c16="http://schemas.microsoft.com/office/drawing/2014/chart" uri="{C3380CC4-5D6E-409C-BE32-E72D297353CC}">
                  <c16:uniqueId val="{00000003-3574-4698-A535-086B91FA0297}"/>
                </c:ext>
              </c:extLst>
            </c:dLbl>
            <c:dLbl>
              <c:idx val="2"/>
              <c:layout>
                <c:manualLayout>
                  <c:x val="-6.9201593934956923E-2"/>
                  <c:y val="4.701560937673592E-2"/>
                </c:manualLayout>
              </c:layout>
              <c:tx>
                <c:rich>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fld id="{F766364F-E2B4-48EE-BCAF-421E90D8F8FA}" type="CATEGORYNAME">
                      <a:rPr lang="en-US" sz="1600"/>
                      <a:pPr>
                        <a:defRPr sz="1600"/>
                      </a:pPr>
                      <a:t>[NAZWA KATEGORII]</a:t>
                    </a:fld>
                    <a:r>
                      <a:rPr lang="en-US" sz="1600" baseline="0" dirty="0"/>
                      <a:t>
</a:t>
                    </a:r>
                    <a:fld id="{EA636352-F7B2-4590-AC22-2815ECDED101}" type="PERCENTAGE">
                      <a:rPr lang="en-US" sz="1600" baseline="0"/>
                      <a:pPr>
                        <a:defRPr sz="1600"/>
                      </a:pPr>
                      <a:t>[PROCENTOWE]</a:t>
                    </a:fld>
                    <a:endParaRPr lang="en-US" sz="1600" baseline="0" dirty="0"/>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600" b="0" i="0" u="none" strike="noStrike" kern="1200" baseline="0">
                      <a:solidFill>
                        <a:schemeClr val="dk1">
                          <a:lumMod val="65000"/>
                          <a:lumOff val="35000"/>
                        </a:schemeClr>
                      </a:solidFill>
                      <a:latin typeface="+mn-lt"/>
                      <a:ea typeface="+mn-ea"/>
                      <a:cs typeface="+mn-cs"/>
                    </a:defRPr>
                  </a:pPr>
                  <a:endParaRPr lang="pl-PL"/>
                </a:p>
              </c:txPr>
              <c:dLblPos val="bestFit"/>
              <c:showLegendKey val="0"/>
              <c:showVal val="0"/>
              <c:showCatName val="1"/>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layout/>
                  <c15:dlblFieldTable/>
                  <c15:showDataLabelsRange val="0"/>
                </c:ext>
                <c:ext xmlns:c16="http://schemas.microsoft.com/office/drawing/2014/chart" uri="{C3380CC4-5D6E-409C-BE32-E72D297353CC}">
                  <c16:uniqueId val="{00000005-3574-4698-A535-086B91FA0297}"/>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dk1">
                        <a:lumMod val="65000"/>
                        <a:lumOff val="35000"/>
                      </a:schemeClr>
                    </a:solidFill>
                    <a:latin typeface="+mn-lt"/>
                    <a:ea typeface="+mn-ea"/>
                    <a:cs typeface="+mn-cs"/>
                  </a:defRPr>
                </a:pPr>
                <a:endParaRPr lang="pl-PL"/>
              </a:p>
            </c:txPr>
            <c:dLblPos val="outEnd"/>
            <c:showLegendKey val="0"/>
            <c:showVal val="0"/>
            <c:showCatName val="1"/>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ext>
            </c:extLst>
          </c:dLbls>
          <c:cat>
            <c:strRef>
              <c:f>Arkusz1!$N$56:$N$58</c:f>
              <c:strCache>
                <c:ptCount val="3"/>
                <c:pt idx="0">
                  <c:v>nie, mieszkaniec powinien mieć możliwość zagłosowania na dowolne projekty, również z innych osiedli</c:v>
                </c:pt>
                <c:pt idx="1">
                  <c:v>tak</c:v>
                </c:pt>
                <c:pt idx="2">
                  <c:v>trudno powiedzieć</c:v>
                </c:pt>
              </c:strCache>
            </c:strRef>
          </c:cat>
          <c:val>
            <c:numRef>
              <c:f>Arkusz1!$O$56:$O$58</c:f>
              <c:numCache>
                <c:formatCode>General</c:formatCode>
                <c:ptCount val="3"/>
                <c:pt idx="0">
                  <c:v>816</c:v>
                </c:pt>
                <c:pt idx="1">
                  <c:v>100</c:v>
                </c:pt>
                <c:pt idx="2">
                  <c:v>56</c:v>
                </c:pt>
              </c:numCache>
            </c:numRef>
          </c:val>
          <c:extLst>
            <c:ext xmlns:c16="http://schemas.microsoft.com/office/drawing/2014/chart" uri="{C3380CC4-5D6E-409C-BE32-E72D297353CC}">
              <c16:uniqueId val="{00000006-3574-4698-A535-086B91FA0297}"/>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2000" b="1" dirty="0">
                <a:effectLst/>
              </a:rPr>
              <a:t>W jaki sposób powinna zostać podzielona ogólna kwota przeznaczona na b</a:t>
            </a:r>
            <a:r>
              <a:rPr lang="pl-PL" sz="2000" b="1" dirty="0" smtClean="0">
                <a:effectLst/>
              </a:rPr>
              <a:t>udżet obywatelski</a:t>
            </a:r>
            <a:r>
              <a:rPr lang="pl-PL" sz="2000" b="1" dirty="0">
                <a:effectLst/>
              </a:rPr>
              <a:t>? </a:t>
            </a:r>
            <a:endParaRPr lang="pl-PL" sz="20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barChart>
        <c:barDir val="col"/>
        <c:grouping val="clustered"/>
        <c:varyColors val="0"/>
        <c:ser>
          <c:idx val="0"/>
          <c:order val="0"/>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Arkusz1!$E$81:$E$85</c:f>
              <c:strCache>
                <c:ptCount val="5"/>
                <c:pt idx="0">
                  <c:v>po równo na obie kategorie: ogólnomiejskie i osiedlowe</c:v>
                </c:pt>
                <c:pt idx="1">
                  <c:v>więcej na kategorię projektów osiedlowych</c:v>
                </c:pt>
                <c:pt idx="2">
                  <c:v>więcej na kategorię projektów ogólnomiejskich</c:v>
                </c:pt>
                <c:pt idx="3">
                  <c:v>trudno powiedzieć</c:v>
                </c:pt>
                <c:pt idx="4">
                  <c:v>inne</c:v>
                </c:pt>
              </c:strCache>
            </c:strRef>
          </c:cat>
          <c:val>
            <c:numRef>
              <c:f>Arkusz1!$F$81:$F$85</c:f>
              <c:numCache>
                <c:formatCode>General</c:formatCode>
                <c:ptCount val="5"/>
                <c:pt idx="0">
                  <c:v>322</c:v>
                </c:pt>
                <c:pt idx="1">
                  <c:v>176</c:v>
                </c:pt>
                <c:pt idx="2">
                  <c:v>198</c:v>
                </c:pt>
                <c:pt idx="3">
                  <c:v>257</c:v>
                </c:pt>
                <c:pt idx="4">
                  <c:v>18</c:v>
                </c:pt>
              </c:numCache>
            </c:numRef>
          </c:val>
          <c:extLst>
            <c:ext xmlns:c16="http://schemas.microsoft.com/office/drawing/2014/chart" uri="{C3380CC4-5D6E-409C-BE32-E72D297353CC}">
              <c16:uniqueId val="{00000000-FF64-47A4-871A-A4729B14BA70}"/>
            </c:ext>
          </c:extLst>
        </c:ser>
        <c:dLbls>
          <c:showLegendKey val="0"/>
          <c:showVal val="0"/>
          <c:showCatName val="0"/>
          <c:showSerName val="0"/>
          <c:showPercent val="0"/>
          <c:showBubbleSize val="0"/>
        </c:dLbls>
        <c:gapWidth val="219"/>
        <c:overlap val="-27"/>
        <c:axId val="1748111183"/>
        <c:axId val="1748089135"/>
      </c:barChart>
      <c:catAx>
        <c:axId val="17481111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pl-PL"/>
          </a:p>
        </c:txPr>
        <c:crossAx val="1748089135"/>
        <c:crosses val="autoZero"/>
        <c:auto val="1"/>
        <c:lblAlgn val="ctr"/>
        <c:lblOffset val="100"/>
        <c:noMultiLvlLbl val="0"/>
      </c:catAx>
      <c:valAx>
        <c:axId val="17480891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l-PL"/>
          </a:p>
        </c:txPr>
        <c:crossAx val="17481111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l-P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pl-PL" sz="2000" b="1" dirty="0">
                <a:effectLst/>
              </a:rPr>
              <a:t>Czy satysfakcjonująca jest liczba 4 głosów możliwych do oddania przez 1 </a:t>
            </a:r>
            <a:r>
              <a:rPr lang="pl-PL" sz="2000" b="1" dirty="0" smtClean="0">
                <a:effectLst/>
              </a:rPr>
              <a:t>mieszkańca</a:t>
            </a:r>
            <a:r>
              <a:rPr lang="pl-PL" sz="2000" b="1" baseline="0" dirty="0" smtClean="0">
                <a:effectLst/>
              </a:rPr>
              <a:t> </a:t>
            </a:r>
            <a:r>
              <a:rPr lang="pl-PL" sz="2000" b="1" dirty="0" smtClean="0">
                <a:effectLst/>
              </a:rPr>
              <a:t>na </a:t>
            </a:r>
            <a:r>
              <a:rPr lang="pl-PL" sz="2000" b="1" dirty="0">
                <a:effectLst/>
              </a:rPr>
              <a:t>projekty </a:t>
            </a:r>
            <a:r>
              <a:rPr lang="pl-PL" sz="2000" b="1" dirty="0" smtClean="0">
                <a:effectLst/>
              </a:rPr>
              <a:t>budżetu </a:t>
            </a:r>
            <a:r>
              <a:rPr lang="pl-PL" sz="2000" b="1" dirty="0">
                <a:effectLst/>
              </a:rPr>
              <a:t>o</a:t>
            </a:r>
            <a:r>
              <a:rPr lang="pl-PL" sz="2000" b="1" dirty="0" smtClean="0">
                <a:effectLst/>
              </a:rPr>
              <a:t>bywatelskiego</a:t>
            </a:r>
            <a:r>
              <a:rPr lang="pl-PL" sz="2000" b="1" dirty="0">
                <a:effectLst/>
              </a:rPr>
              <a:t>? </a:t>
            </a:r>
            <a:endParaRPr lang="pl-PL" sz="20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pl-PL"/>
        </a:p>
      </c:txPr>
    </c:title>
    <c:autoTitleDeleted val="0"/>
    <c:plotArea>
      <c:layout/>
      <c:barChart>
        <c:barDir val="bar"/>
        <c:grouping val="clustered"/>
        <c:varyColors val="0"/>
        <c:ser>
          <c:idx val="0"/>
          <c:order val="0"/>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pl-PL"/>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Arkusz1!$E$100:$E$103</c:f>
              <c:strCache>
                <c:ptCount val="4"/>
                <c:pt idx="0">
                  <c:v>nie, głosów powinno być więcej</c:v>
                </c:pt>
                <c:pt idx="1">
                  <c:v>nie, głosów powinno być mniej</c:v>
                </c:pt>
                <c:pt idx="2">
                  <c:v>tak, liczba głosów jest wystarczająca</c:v>
                </c:pt>
                <c:pt idx="3">
                  <c:v>trudno powiedzieć </c:v>
                </c:pt>
              </c:strCache>
            </c:strRef>
          </c:cat>
          <c:val>
            <c:numRef>
              <c:f>Arkusz1!$F$100:$F$103</c:f>
              <c:numCache>
                <c:formatCode>General</c:formatCode>
                <c:ptCount val="4"/>
                <c:pt idx="0">
                  <c:v>129</c:v>
                </c:pt>
                <c:pt idx="1">
                  <c:v>61</c:v>
                </c:pt>
                <c:pt idx="2">
                  <c:v>737</c:v>
                </c:pt>
                <c:pt idx="3">
                  <c:v>63</c:v>
                </c:pt>
              </c:numCache>
            </c:numRef>
          </c:val>
          <c:extLst>
            <c:ext xmlns:c16="http://schemas.microsoft.com/office/drawing/2014/chart" uri="{C3380CC4-5D6E-409C-BE32-E72D297353CC}">
              <c16:uniqueId val="{00000000-B930-46CE-8E6B-795384547D6A}"/>
            </c:ext>
          </c:extLst>
        </c:ser>
        <c:dLbls>
          <c:showLegendKey val="0"/>
          <c:showVal val="0"/>
          <c:showCatName val="0"/>
          <c:showSerName val="0"/>
          <c:showPercent val="0"/>
          <c:showBubbleSize val="0"/>
        </c:dLbls>
        <c:gapWidth val="182"/>
        <c:axId val="1748093295"/>
        <c:axId val="1748103695"/>
      </c:barChart>
      <c:catAx>
        <c:axId val="17480932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pl-PL"/>
          </a:p>
        </c:txPr>
        <c:crossAx val="1748103695"/>
        <c:crosses val="autoZero"/>
        <c:auto val="1"/>
        <c:lblAlgn val="ctr"/>
        <c:lblOffset val="100"/>
        <c:noMultiLvlLbl val="0"/>
      </c:catAx>
      <c:valAx>
        <c:axId val="174810369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pl-PL"/>
          </a:p>
        </c:txPr>
        <c:crossAx val="174809329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l-P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1A58B77E-A960-44E1-8FBA-0AF614096FE0}" type="datetimeFigureOut">
              <a:rPr lang="pl-PL" smtClean="0"/>
              <a:pPr/>
              <a:t>17.12.2020</a:t>
            </a:fld>
            <a:endParaRPr lang="pl-PL"/>
          </a:p>
        </p:txBody>
      </p:sp>
      <p:sp>
        <p:nvSpPr>
          <p:cNvPr id="4" name="Symbol zastępczy stopki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B5A46464-D148-4078-AB3F-5E5E74BD2BAF}" type="slidenum">
              <a:rPr lang="pl-PL" smtClean="0"/>
              <a:pPr/>
              <a:t>‹#›</a:t>
            </a:fld>
            <a:endParaRPr lang="pl-PL"/>
          </a:p>
        </p:txBody>
      </p:sp>
    </p:spTree>
    <p:extLst>
      <p:ext uri="{BB962C8B-B14F-4D97-AF65-F5344CB8AC3E}">
        <p14:creationId xmlns:p14="http://schemas.microsoft.com/office/powerpoint/2010/main" val="40030663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EE30D2B-F4DB-4E96-A0F6-79C5601CC968}" type="datetimeFigureOut">
              <a:rPr lang="pl-PL" smtClean="0"/>
              <a:pPr/>
              <a:t>17.12.2020</a:t>
            </a:fld>
            <a:endParaRPr lang="pl-PL"/>
          </a:p>
        </p:txBody>
      </p:sp>
      <p:sp>
        <p:nvSpPr>
          <p:cNvPr id="4" name="Symbol zastępczy obrazu slajd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895FC04-9BD1-4EC3-BCB8-9BA0B4592F72}" type="slidenum">
              <a:rPr lang="pl-PL" smtClean="0"/>
              <a:pPr/>
              <a:t>‹#›</a:t>
            </a:fld>
            <a:endParaRPr lang="pl-PL"/>
          </a:p>
        </p:txBody>
      </p:sp>
    </p:spTree>
    <p:extLst>
      <p:ext uri="{BB962C8B-B14F-4D97-AF65-F5344CB8AC3E}">
        <p14:creationId xmlns:p14="http://schemas.microsoft.com/office/powerpoint/2010/main" val="3993731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a:t>
            </a:fld>
            <a:endParaRPr lang="pl-PL"/>
          </a:p>
        </p:txBody>
      </p:sp>
    </p:spTree>
    <p:extLst>
      <p:ext uri="{BB962C8B-B14F-4D97-AF65-F5344CB8AC3E}">
        <p14:creationId xmlns:p14="http://schemas.microsoft.com/office/powerpoint/2010/main" val="22305255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2</a:t>
            </a:fld>
            <a:endParaRPr lang="pl-PL"/>
          </a:p>
        </p:txBody>
      </p:sp>
    </p:spTree>
    <p:extLst>
      <p:ext uri="{BB962C8B-B14F-4D97-AF65-F5344CB8AC3E}">
        <p14:creationId xmlns:p14="http://schemas.microsoft.com/office/powerpoint/2010/main" val="2432028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3</a:t>
            </a:fld>
            <a:endParaRPr lang="pl-PL"/>
          </a:p>
        </p:txBody>
      </p:sp>
    </p:spTree>
    <p:extLst>
      <p:ext uri="{BB962C8B-B14F-4D97-AF65-F5344CB8AC3E}">
        <p14:creationId xmlns:p14="http://schemas.microsoft.com/office/powerpoint/2010/main" val="74120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4</a:t>
            </a:fld>
            <a:endParaRPr lang="pl-PL"/>
          </a:p>
        </p:txBody>
      </p:sp>
    </p:spTree>
    <p:extLst>
      <p:ext uri="{BB962C8B-B14F-4D97-AF65-F5344CB8AC3E}">
        <p14:creationId xmlns:p14="http://schemas.microsoft.com/office/powerpoint/2010/main" val="892745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5</a:t>
            </a:fld>
            <a:endParaRPr lang="pl-PL"/>
          </a:p>
        </p:txBody>
      </p:sp>
    </p:spTree>
    <p:extLst>
      <p:ext uri="{BB962C8B-B14F-4D97-AF65-F5344CB8AC3E}">
        <p14:creationId xmlns:p14="http://schemas.microsoft.com/office/powerpoint/2010/main" val="420939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6</a:t>
            </a:fld>
            <a:endParaRPr lang="pl-PL"/>
          </a:p>
        </p:txBody>
      </p:sp>
    </p:spTree>
    <p:extLst>
      <p:ext uri="{BB962C8B-B14F-4D97-AF65-F5344CB8AC3E}">
        <p14:creationId xmlns:p14="http://schemas.microsoft.com/office/powerpoint/2010/main" val="3375051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7</a:t>
            </a:fld>
            <a:endParaRPr lang="pl-PL"/>
          </a:p>
        </p:txBody>
      </p:sp>
    </p:spTree>
    <p:extLst>
      <p:ext uri="{BB962C8B-B14F-4D97-AF65-F5344CB8AC3E}">
        <p14:creationId xmlns:p14="http://schemas.microsoft.com/office/powerpoint/2010/main" val="159949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8</a:t>
            </a:fld>
            <a:endParaRPr lang="pl-PL"/>
          </a:p>
        </p:txBody>
      </p:sp>
    </p:spTree>
    <p:extLst>
      <p:ext uri="{BB962C8B-B14F-4D97-AF65-F5344CB8AC3E}">
        <p14:creationId xmlns:p14="http://schemas.microsoft.com/office/powerpoint/2010/main" val="3583070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9</a:t>
            </a:fld>
            <a:endParaRPr lang="pl-PL"/>
          </a:p>
        </p:txBody>
      </p:sp>
    </p:spTree>
    <p:extLst>
      <p:ext uri="{BB962C8B-B14F-4D97-AF65-F5344CB8AC3E}">
        <p14:creationId xmlns:p14="http://schemas.microsoft.com/office/powerpoint/2010/main" val="1073727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10</a:t>
            </a:fld>
            <a:endParaRPr lang="pl-PL"/>
          </a:p>
        </p:txBody>
      </p:sp>
    </p:spTree>
    <p:extLst>
      <p:ext uri="{BB962C8B-B14F-4D97-AF65-F5344CB8AC3E}">
        <p14:creationId xmlns:p14="http://schemas.microsoft.com/office/powerpoint/2010/main" val="3843787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11</a:t>
            </a:fld>
            <a:endParaRPr lang="pl-PL"/>
          </a:p>
        </p:txBody>
      </p:sp>
    </p:spTree>
    <p:extLst>
      <p:ext uri="{BB962C8B-B14F-4D97-AF65-F5344CB8AC3E}">
        <p14:creationId xmlns:p14="http://schemas.microsoft.com/office/powerpoint/2010/main" val="1816490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12</a:t>
            </a:fld>
            <a:endParaRPr lang="pl-PL"/>
          </a:p>
        </p:txBody>
      </p:sp>
    </p:spTree>
    <p:extLst>
      <p:ext uri="{BB962C8B-B14F-4D97-AF65-F5344CB8AC3E}">
        <p14:creationId xmlns:p14="http://schemas.microsoft.com/office/powerpoint/2010/main" val="3819911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13</a:t>
            </a:fld>
            <a:endParaRPr lang="pl-PL"/>
          </a:p>
        </p:txBody>
      </p:sp>
    </p:spTree>
    <p:extLst>
      <p:ext uri="{BB962C8B-B14F-4D97-AF65-F5344CB8AC3E}">
        <p14:creationId xmlns:p14="http://schemas.microsoft.com/office/powerpoint/2010/main" val="3076878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14</a:t>
            </a:fld>
            <a:endParaRPr lang="pl-PL"/>
          </a:p>
        </p:txBody>
      </p:sp>
    </p:spTree>
    <p:extLst>
      <p:ext uri="{BB962C8B-B14F-4D97-AF65-F5344CB8AC3E}">
        <p14:creationId xmlns:p14="http://schemas.microsoft.com/office/powerpoint/2010/main" val="3541190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15</a:t>
            </a:fld>
            <a:endParaRPr lang="pl-PL"/>
          </a:p>
        </p:txBody>
      </p:sp>
    </p:spTree>
    <p:extLst>
      <p:ext uri="{BB962C8B-B14F-4D97-AF65-F5344CB8AC3E}">
        <p14:creationId xmlns:p14="http://schemas.microsoft.com/office/powerpoint/2010/main" val="941732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16</a:t>
            </a:fld>
            <a:endParaRPr lang="pl-PL"/>
          </a:p>
        </p:txBody>
      </p:sp>
    </p:spTree>
    <p:extLst>
      <p:ext uri="{BB962C8B-B14F-4D97-AF65-F5344CB8AC3E}">
        <p14:creationId xmlns:p14="http://schemas.microsoft.com/office/powerpoint/2010/main" val="2410507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17</a:t>
            </a:fld>
            <a:endParaRPr lang="pl-PL"/>
          </a:p>
        </p:txBody>
      </p:sp>
    </p:spTree>
    <p:extLst>
      <p:ext uri="{BB962C8B-B14F-4D97-AF65-F5344CB8AC3E}">
        <p14:creationId xmlns:p14="http://schemas.microsoft.com/office/powerpoint/2010/main" val="232321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18</a:t>
            </a:fld>
            <a:endParaRPr lang="pl-PL"/>
          </a:p>
        </p:txBody>
      </p:sp>
    </p:spTree>
    <p:extLst>
      <p:ext uri="{BB962C8B-B14F-4D97-AF65-F5344CB8AC3E}">
        <p14:creationId xmlns:p14="http://schemas.microsoft.com/office/powerpoint/2010/main" val="11862376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19</a:t>
            </a:fld>
            <a:endParaRPr lang="pl-PL"/>
          </a:p>
        </p:txBody>
      </p:sp>
    </p:spTree>
    <p:extLst>
      <p:ext uri="{BB962C8B-B14F-4D97-AF65-F5344CB8AC3E}">
        <p14:creationId xmlns:p14="http://schemas.microsoft.com/office/powerpoint/2010/main" val="233013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20</a:t>
            </a:fld>
            <a:endParaRPr lang="pl-PL"/>
          </a:p>
        </p:txBody>
      </p:sp>
    </p:spTree>
    <p:extLst>
      <p:ext uri="{BB962C8B-B14F-4D97-AF65-F5344CB8AC3E}">
        <p14:creationId xmlns:p14="http://schemas.microsoft.com/office/powerpoint/2010/main" val="427879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a:xfrm>
            <a:off x="90488" y="744538"/>
            <a:ext cx="6616700" cy="3722687"/>
          </a:xfrm>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10"/>
          </p:nvPr>
        </p:nvSpPr>
        <p:spPr/>
        <p:txBody>
          <a:bodyPr/>
          <a:lstStyle/>
          <a:p>
            <a:pPr>
              <a:defRPr/>
            </a:pPr>
            <a:fld id="{9A04FAD5-4F86-48B9-B5DA-76A68D3564A7}" type="slidenum">
              <a:rPr lang="pl-PL" smtClean="0"/>
              <a:pPr>
                <a:defRPr/>
              </a:pPr>
              <a:t>21</a:t>
            </a:fld>
            <a:endParaRPr lang="pl-PL"/>
          </a:p>
        </p:txBody>
      </p:sp>
    </p:spTree>
    <p:extLst>
      <p:ext uri="{BB962C8B-B14F-4D97-AF65-F5344CB8AC3E}">
        <p14:creationId xmlns:p14="http://schemas.microsoft.com/office/powerpoint/2010/main" val="2971291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26"/>
            <a:ext cx="103632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fld id="{AAED3186-0D80-4C03-8E1A-870EF039777A}" type="datetime1">
              <a:rPr lang="pl-PL" smtClean="0"/>
              <a:t>17.12.2020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485B2ADD-9411-48EA-8AC3-9F6FADA7FD27}" type="datetime1">
              <a:rPr lang="pl-PL" smtClean="0"/>
              <a:t>17.12.2020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1"/>
            <a:ext cx="103632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fld id="{2DCCD6E9-C50A-4A89-9AA9-9D3764B91069}" type="datetime1">
              <a:rPr lang="pl-PL" smtClean="0"/>
              <a:t>17.12.2020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fld id="{6AD39B80-4EAF-4946-A75F-4D2A84DCFCC0}" type="datetime1">
              <a:rPr lang="pl-PL" smtClean="0"/>
              <a:t>17.12.2020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fld id="{79F27540-1DE8-4446-A036-87CDC19B652E}" type="datetime1">
              <a:rPr lang="pl-PL" smtClean="0"/>
              <a:t>17.12.2020</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fld id="{F45E0B7F-DA90-4ABF-8527-0BCDE91D7205}" type="datetime1">
              <a:rPr lang="pl-PL" smtClean="0"/>
              <a:t>17.12.2020</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70488D7A-C237-4914-8B3D-E487785FEEA8}" type="datetime1">
              <a:rPr lang="pl-PL" smtClean="0"/>
              <a:t>17.12.2020</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1" y="273050"/>
            <a:ext cx="4011084"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82BF4744-D68E-4265-A8F9-DE496BF8BB21}" type="datetime1">
              <a:rPr lang="pl-PL" smtClean="0"/>
              <a:t>17.12.2020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0"/>
            <a:ext cx="73152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fld id="{013F8FD5-AFDD-4A92-9267-E80B648D5D3E}" type="datetime1">
              <a:rPr lang="pl-PL" smtClean="0"/>
              <a:t>17.12.2020</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5751CD2C-0991-491A-AAE1-2027C3E7DDB5}" type="datetime1">
              <a:rPr lang="pl-PL" smtClean="0"/>
              <a:t>17.12.2020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39"/>
            <a:ext cx="27432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609600" y="274639"/>
            <a:ext cx="80264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fld id="{DA156C7C-2E5A-4A53-9FBB-47CE9196C80F}" type="datetime1">
              <a:rPr lang="pl-PL" smtClean="0"/>
              <a:t>17.12.2020</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C821353E-E40E-411F-BF7B-6C3BF58297E2}"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0A2158-A95D-4424-94E9-242A6AF62A59}" type="datetime1">
              <a:rPr lang="pl-PL" smtClean="0"/>
              <a:t>17.12.2020</a:t>
            </a:fld>
            <a:endParaRPr lang="pl-PL"/>
          </a:p>
        </p:txBody>
      </p:sp>
      <p:sp>
        <p:nvSpPr>
          <p:cNvPr id="5" name="Symbol zastępczy stopki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21353E-E40E-411F-BF7B-6C3BF58297E2}"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chart" Target="../charts/chart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8" Type="http://schemas.openxmlformats.org/officeDocument/2006/relationships/hyperlink" Target="http://www.cas.bialystok.pl/" TargetMode="External"/><Relationship Id="rId3" Type="http://schemas.openxmlformats.org/officeDocument/2006/relationships/image" Target="../media/image5.png"/><Relationship Id="rId7" Type="http://schemas.openxmlformats.org/officeDocument/2006/relationships/hyperlink" Target="http://www.bialystok.p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image" Target="../media/image9.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chart" Target="../charts/chart6.xml"/><Relationship Id="rId5" Type="http://schemas.openxmlformats.org/officeDocument/2006/relationships/image" Target="../media/image9.pn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chart" Target="../charts/chart8.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chart" Target="../charts/chart10.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jpeg"/><Relationship Id="rId4" Type="http://schemas.openxmlformats.org/officeDocument/2006/relationships/chart" Target="../charts/chart11.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7.jpeg"/></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Prostokąt 1"/>
          <p:cNvSpPr/>
          <p:nvPr/>
        </p:nvSpPr>
        <p:spPr>
          <a:xfrm>
            <a:off x="0" y="2060848"/>
            <a:ext cx="12192000" cy="2016224"/>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pl-PL"/>
          </a:p>
        </p:txBody>
      </p:sp>
      <p:sp>
        <p:nvSpPr>
          <p:cNvPr id="4" name="Prostokąt 3"/>
          <p:cNvSpPr/>
          <p:nvPr/>
        </p:nvSpPr>
        <p:spPr>
          <a:xfrm>
            <a:off x="476863" y="2420888"/>
            <a:ext cx="11238274" cy="1446550"/>
          </a:xfrm>
          <a:prstGeom prst="rect">
            <a:avLst/>
          </a:prstGeom>
        </p:spPr>
        <p:txBody>
          <a:bodyPr wrap="square">
            <a:spAutoFit/>
          </a:bodyPr>
          <a:lstStyle/>
          <a:p>
            <a:pPr algn="ctr"/>
            <a:r>
              <a:rPr lang="pl-PL" sz="4400" b="1" dirty="0" smtClean="0">
                <a:solidFill>
                  <a:schemeClr val="bg1"/>
                </a:solidFill>
                <a:latin typeface="+mj-lt"/>
              </a:rPr>
              <a:t>BUDŻET OBYWATELSKI 2021 </a:t>
            </a:r>
          </a:p>
          <a:p>
            <a:pPr algn="ctr"/>
            <a:r>
              <a:rPr lang="pl-PL" sz="4400" b="1" dirty="0" smtClean="0">
                <a:solidFill>
                  <a:schemeClr val="bg1"/>
                </a:solidFill>
                <a:latin typeface="+mj-lt"/>
              </a:rPr>
              <a:t>- ewaluacja -</a:t>
            </a:r>
          </a:p>
        </p:txBody>
      </p:sp>
      <p:pic>
        <p:nvPicPr>
          <p:cNvPr id="3" name="Obraz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75676" y="59217"/>
            <a:ext cx="2716324" cy="1764196"/>
          </a:xfrm>
          <a:prstGeom prst="rect">
            <a:avLst/>
          </a:prstGeom>
        </p:spPr>
      </p:pic>
      <p:pic>
        <p:nvPicPr>
          <p:cNvPr id="6" name="Obraz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6863" y="294422"/>
            <a:ext cx="1556338" cy="1556792"/>
          </a:xfrm>
          <a:prstGeom prst="rect">
            <a:avLst/>
          </a:prstGeom>
        </p:spPr>
      </p:pic>
    </p:spTree>
    <p:extLst>
      <p:ext uri="{BB962C8B-B14F-4D97-AF65-F5344CB8AC3E}">
        <p14:creationId xmlns:p14="http://schemas.microsoft.com/office/powerpoint/2010/main" val="3511845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3" name="Obraz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58" y="5250251"/>
            <a:ext cx="10017290" cy="1756335"/>
          </a:xfrm>
          <a:prstGeom prst="rect">
            <a:avLst/>
          </a:prstGeom>
        </p:spPr>
      </p:pic>
      <p:pic>
        <p:nvPicPr>
          <p:cNvPr id="10" name="Obraz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34458">
            <a:off x="8792188" y="2554700"/>
            <a:ext cx="727244" cy="1297247"/>
          </a:xfrm>
          <a:prstGeom prst="rect">
            <a:avLst/>
          </a:prstGeom>
        </p:spPr>
      </p:pic>
      <p:sp>
        <p:nvSpPr>
          <p:cNvPr id="12" name="Symbol zastępczy zawartości 5"/>
          <p:cNvSpPr>
            <a:spLocks noGrp="1"/>
          </p:cNvSpPr>
          <p:nvPr>
            <p:ph idx="1"/>
          </p:nvPr>
        </p:nvSpPr>
        <p:spPr>
          <a:xfrm>
            <a:off x="479376" y="963151"/>
            <a:ext cx="9875503" cy="4739134"/>
          </a:xfrm>
        </p:spPr>
        <p:txBody>
          <a:bodyPr>
            <a:normAutofit/>
          </a:bodyPr>
          <a:lstStyle/>
          <a:p>
            <a:pPr marL="0" indent="0" algn="ctr">
              <a:buNone/>
            </a:pPr>
            <a:r>
              <a:rPr lang="pl-PL" sz="2400" b="1" dirty="0">
                <a:latin typeface="+mj-lt"/>
              </a:rPr>
              <a:t>Oddając głos na projekty Budżetu Obywatelskiego </a:t>
            </a:r>
            <a:r>
              <a:rPr lang="pl-PL" sz="2400" b="1" dirty="0" smtClean="0">
                <a:latin typeface="+mj-lt"/>
              </a:rPr>
              <a:t>2021</a:t>
            </a:r>
          </a:p>
          <a:p>
            <a:pPr marL="0" indent="0" algn="ctr">
              <a:buNone/>
            </a:pPr>
            <a:r>
              <a:rPr lang="pl-PL" sz="2400" b="1" dirty="0" smtClean="0">
                <a:latin typeface="+mj-lt"/>
              </a:rPr>
              <a:t>mieszkańcy </a:t>
            </a:r>
            <a:r>
              <a:rPr lang="pl-PL" sz="2400" b="1" dirty="0">
                <a:latin typeface="+mj-lt"/>
              </a:rPr>
              <a:t>Białegostoku mogli wypełnić </a:t>
            </a:r>
            <a:r>
              <a:rPr lang="pl-PL" sz="2400" b="1" dirty="0" smtClean="0">
                <a:latin typeface="+mj-lt"/>
              </a:rPr>
              <a:t>elektroniczną lub papierową</a:t>
            </a:r>
          </a:p>
          <a:p>
            <a:pPr marL="0" indent="0" algn="ctr">
              <a:buNone/>
            </a:pPr>
            <a:r>
              <a:rPr lang="pl-PL" sz="2400" b="1" dirty="0" smtClean="0">
                <a:latin typeface="+mj-lt"/>
              </a:rPr>
              <a:t>ankietę ewaluacyjną</a:t>
            </a:r>
            <a:endParaRPr lang="pl-PL" sz="2400" b="1" dirty="0">
              <a:latin typeface="+mj-lt"/>
            </a:endParaRPr>
          </a:p>
          <a:p>
            <a:pPr marL="0" indent="0" algn="ctr">
              <a:buNone/>
            </a:pPr>
            <a:endParaRPr lang="pl-PL" sz="2000" dirty="0">
              <a:latin typeface="+mj-lt"/>
            </a:endParaRPr>
          </a:p>
          <a:p>
            <a:pPr marL="0" indent="0" algn="ctr">
              <a:buNone/>
            </a:pPr>
            <a:r>
              <a:rPr lang="pl-PL" sz="2000" dirty="0">
                <a:latin typeface="+mj-lt"/>
              </a:rPr>
              <a:t>W terminie od</a:t>
            </a:r>
            <a:r>
              <a:rPr lang="pl-PL" sz="2000" dirty="0">
                <a:solidFill>
                  <a:srgbClr val="FF0000"/>
                </a:solidFill>
                <a:latin typeface="+mj-lt"/>
              </a:rPr>
              <a:t> </a:t>
            </a:r>
            <a:r>
              <a:rPr lang="pl-PL" sz="2000" dirty="0" smtClean="0">
                <a:solidFill>
                  <a:srgbClr val="C00000"/>
                </a:solidFill>
                <a:latin typeface="+mj-lt"/>
              </a:rPr>
              <a:t>1 X 2020 </a:t>
            </a:r>
            <a:r>
              <a:rPr lang="pl-PL" sz="2000" dirty="0">
                <a:solidFill>
                  <a:srgbClr val="C00000"/>
                </a:solidFill>
                <a:latin typeface="+mj-lt"/>
              </a:rPr>
              <a:t>r.</a:t>
            </a:r>
            <a:r>
              <a:rPr lang="pl-PL" sz="2000" dirty="0">
                <a:solidFill>
                  <a:srgbClr val="FF0000"/>
                </a:solidFill>
                <a:latin typeface="+mj-lt"/>
              </a:rPr>
              <a:t> </a:t>
            </a:r>
            <a:r>
              <a:rPr lang="pl-PL" sz="2000" dirty="0">
                <a:latin typeface="+mj-lt"/>
              </a:rPr>
              <a:t>do</a:t>
            </a:r>
            <a:r>
              <a:rPr lang="pl-PL" sz="2000" dirty="0">
                <a:solidFill>
                  <a:srgbClr val="FF0000"/>
                </a:solidFill>
                <a:latin typeface="+mj-lt"/>
              </a:rPr>
              <a:t> </a:t>
            </a:r>
            <a:r>
              <a:rPr lang="pl-PL" sz="2000" dirty="0" smtClean="0">
                <a:solidFill>
                  <a:srgbClr val="C00000"/>
                </a:solidFill>
                <a:latin typeface="+mj-lt"/>
              </a:rPr>
              <a:t>15 X 2020 </a:t>
            </a:r>
            <a:r>
              <a:rPr lang="pl-PL" sz="2000" dirty="0">
                <a:solidFill>
                  <a:srgbClr val="C00000"/>
                </a:solidFill>
                <a:latin typeface="+mj-lt"/>
              </a:rPr>
              <a:t>r.</a:t>
            </a:r>
          </a:p>
          <a:p>
            <a:pPr marL="0" indent="0" algn="ctr">
              <a:buNone/>
            </a:pPr>
            <a:r>
              <a:rPr lang="pl-PL" sz="2000" dirty="0">
                <a:latin typeface="+mj-lt"/>
              </a:rPr>
              <a:t>ankietę wypełniło </a:t>
            </a:r>
            <a:r>
              <a:rPr lang="pl-PL" sz="2000" b="1" dirty="0" smtClean="0">
                <a:solidFill>
                  <a:srgbClr val="C00000"/>
                </a:solidFill>
                <a:latin typeface="+mj-lt"/>
              </a:rPr>
              <a:t>1001</a:t>
            </a:r>
            <a:r>
              <a:rPr lang="pl-PL" sz="2000" b="1" dirty="0" smtClean="0">
                <a:solidFill>
                  <a:srgbClr val="FF0000"/>
                </a:solidFill>
                <a:latin typeface="+mj-lt"/>
              </a:rPr>
              <a:t> </a:t>
            </a:r>
            <a:r>
              <a:rPr lang="pl-PL" sz="2000" dirty="0" smtClean="0">
                <a:latin typeface="+mj-lt"/>
              </a:rPr>
              <a:t>osób</a:t>
            </a:r>
            <a:r>
              <a:rPr lang="pl-PL" sz="2000" dirty="0">
                <a:latin typeface="+mj-lt"/>
              </a:rPr>
              <a:t>,</a:t>
            </a:r>
            <a:endParaRPr lang="pl-PL" sz="2000" dirty="0" smtClean="0">
              <a:latin typeface="+mj-lt"/>
            </a:endParaRPr>
          </a:p>
          <a:p>
            <a:pPr marL="0" indent="0" algn="ctr">
              <a:buNone/>
            </a:pPr>
            <a:r>
              <a:rPr lang="pl-PL" sz="2000" dirty="0">
                <a:latin typeface="+mj-lt"/>
              </a:rPr>
              <a:t>w</a:t>
            </a:r>
            <a:r>
              <a:rPr lang="pl-PL" sz="2000" dirty="0" smtClean="0">
                <a:latin typeface="+mj-lt"/>
              </a:rPr>
              <a:t> tym 18 w formie papierowej i 983 w formie elektronicznej.</a:t>
            </a:r>
          </a:p>
          <a:p>
            <a:pPr marL="0" indent="0" algn="ctr">
              <a:buNone/>
            </a:pPr>
            <a:endParaRPr lang="pl-PL" sz="2000" dirty="0">
              <a:latin typeface="+mj-lt"/>
            </a:endParaRPr>
          </a:p>
          <a:p>
            <a:pPr marL="0" indent="0">
              <a:buNone/>
            </a:pPr>
            <a:r>
              <a:rPr lang="pl-PL" sz="2000" b="1" dirty="0">
                <a:latin typeface="+mj-lt"/>
              </a:rPr>
              <a:t>Cel ankiety:</a:t>
            </a:r>
          </a:p>
          <a:p>
            <a:pPr>
              <a:buFontTx/>
              <a:buChar char="-"/>
            </a:pPr>
            <a:r>
              <a:rPr lang="pl-PL" sz="2000" dirty="0">
                <a:latin typeface="+mj-lt"/>
              </a:rPr>
              <a:t>zebranie opinii białostoczan na temat </a:t>
            </a:r>
            <a:r>
              <a:rPr lang="pl-PL" sz="2000" dirty="0" smtClean="0">
                <a:latin typeface="+mj-lt"/>
              </a:rPr>
              <a:t>przebiegu poszczególnych </a:t>
            </a:r>
            <a:r>
              <a:rPr lang="pl-PL" sz="2000" dirty="0">
                <a:latin typeface="+mj-lt"/>
              </a:rPr>
              <a:t>etapów konsultacji </a:t>
            </a:r>
            <a:r>
              <a:rPr lang="pl-PL" sz="2000" dirty="0" smtClean="0">
                <a:latin typeface="+mj-lt"/>
              </a:rPr>
              <a:t>związanych z </a:t>
            </a:r>
            <a:r>
              <a:rPr lang="pl-PL" sz="2000" dirty="0">
                <a:latin typeface="+mj-lt"/>
              </a:rPr>
              <a:t>Budżetem Obywatelskim </a:t>
            </a:r>
            <a:r>
              <a:rPr lang="pl-PL" sz="2000" dirty="0" smtClean="0">
                <a:latin typeface="+mj-lt"/>
              </a:rPr>
              <a:t>2021,</a:t>
            </a:r>
            <a:endParaRPr lang="pl-PL" sz="2000" dirty="0">
              <a:latin typeface="+mj-lt"/>
            </a:endParaRPr>
          </a:p>
          <a:p>
            <a:pPr marL="0" indent="0">
              <a:buNone/>
            </a:pPr>
            <a:r>
              <a:rPr lang="pl-PL" sz="2000" dirty="0">
                <a:latin typeface="+mj-lt"/>
              </a:rPr>
              <a:t>-   ulepszenie procesu konsultacyjnego. </a:t>
            </a:r>
          </a:p>
        </p:txBody>
      </p:sp>
      <p:pic>
        <p:nvPicPr>
          <p:cNvPr id="14" name="Obraz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1464" y="2754244"/>
            <a:ext cx="1080120" cy="578474"/>
          </a:xfrm>
          <a:prstGeom prst="rect">
            <a:avLst/>
          </a:prstGeom>
        </p:spPr>
      </p:pic>
      <p:pic>
        <p:nvPicPr>
          <p:cNvPr id="15" name="Symbol zastępczy zawartości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6" name="Obraz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84432" y="5266130"/>
            <a:ext cx="2338951" cy="1519100"/>
          </a:xfrm>
          <a:prstGeom prst="rect">
            <a:avLst/>
          </a:prstGeom>
        </p:spPr>
      </p:pic>
    </p:spTree>
    <p:extLst>
      <p:ext uri="{BB962C8B-B14F-4D97-AF65-F5344CB8AC3E}">
        <p14:creationId xmlns:p14="http://schemas.microsoft.com/office/powerpoint/2010/main" val="12384869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1663760" y="3234798"/>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graphicFrame>
        <p:nvGraphicFramePr>
          <p:cNvPr id="12" name="Wykres 11"/>
          <p:cNvGraphicFramePr>
            <a:graphicFrameLocks/>
          </p:cNvGraphicFramePr>
          <p:nvPr>
            <p:extLst>
              <p:ext uri="{D42A27DB-BD31-4B8C-83A1-F6EECF244321}">
                <p14:modId xmlns:p14="http://schemas.microsoft.com/office/powerpoint/2010/main" val="3667197382"/>
              </p:ext>
            </p:extLst>
          </p:nvPr>
        </p:nvGraphicFramePr>
        <p:xfrm>
          <a:off x="2423592" y="1677089"/>
          <a:ext cx="6665541" cy="43698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Wykres 8"/>
          <p:cNvGraphicFramePr>
            <a:graphicFrameLocks/>
          </p:cNvGraphicFramePr>
          <p:nvPr>
            <p:extLst>
              <p:ext uri="{D42A27DB-BD31-4B8C-83A1-F6EECF244321}">
                <p14:modId xmlns:p14="http://schemas.microsoft.com/office/powerpoint/2010/main" val="3714007496"/>
              </p:ext>
            </p:extLst>
          </p:nvPr>
        </p:nvGraphicFramePr>
        <p:xfrm>
          <a:off x="3101028" y="1916832"/>
          <a:ext cx="5526360" cy="3531840"/>
        </p:xfrm>
        <a:graphic>
          <a:graphicData uri="http://schemas.openxmlformats.org/drawingml/2006/chart">
            <c:chart xmlns:c="http://schemas.openxmlformats.org/drawingml/2006/chart" xmlns:r="http://schemas.openxmlformats.org/officeDocument/2006/relationships" r:id="rId5"/>
          </a:graphicData>
        </a:graphic>
      </p:graphicFrame>
      <p:pic>
        <p:nvPicPr>
          <p:cNvPr id="14" name="Symbol zastępczy zawartości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5" name="Obraz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60496" y="5684689"/>
            <a:ext cx="1660793" cy="1078650"/>
          </a:xfrm>
          <a:prstGeom prst="rect">
            <a:avLst/>
          </a:prstGeom>
        </p:spPr>
      </p:pic>
      <p:sp>
        <p:nvSpPr>
          <p:cNvPr id="4" name="pole tekstowe 3"/>
          <p:cNvSpPr txBox="1"/>
          <p:nvPr/>
        </p:nvSpPr>
        <p:spPr>
          <a:xfrm>
            <a:off x="1165756" y="6300304"/>
            <a:ext cx="10225136" cy="369332"/>
          </a:xfrm>
          <a:prstGeom prst="rect">
            <a:avLst/>
          </a:prstGeom>
          <a:noFill/>
        </p:spPr>
        <p:txBody>
          <a:bodyPr wrap="square" rtlCol="0">
            <a:spAutoFit/>
          </a:bodyPr>
          <a:lstStyle/>
          <a:p>
            <a:r>
              <a:rPr lang="pl-PL" dirty="0" smtClean="0"/>
              <a:t>Wykres kołowy dotyczy płci respondentów. Ankietę wypełniło 66% kobiet i 34% mężczyzn.</a:t>
            </a:r>
            <a:endParaRPr lang="pl-PL" dirty="0"/>
          </a:p>
        </p:txBody>
      </p:sp>
    </p:spTree>
    <p:extLst>
      <p:ext uri="{BB962C8B-B14F-4D97-AF65-F5344CB8AC3E}">
        <p14:creationId xmlns:p14="http://schemas.microsoft.com/office/powerpoint/2010/main" val="41078243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dirty="0" smtClean="0">
                <a:solidFill>
                  <a:schemeClr val="bg1"/>
                </a:solidFill>
              </a:rPr>
              <a:t>BUDŻET OBYWATELSKI 2021 </a:t>
            </a:r>
            <a:r>
              <a:rPr lang="pl-PL" sz="3200" dirty="0">
                <a:solidFill>
                  <a:schemeClr val="bg1"/>
                </a:solidFill>
              </a:rPr>
              <a:t>– </a:t>
            </a:r>
            <a:r>
              <a:rPr lang="pl-PL" sz="3200" dirty="0" smtClean="0">
                <a:solidFill>
                  <a:schemeClr val="bg1"/>
                </a:solidFill>
              </a:rPr>
              <a:t>EWALUACJA</a:t>
            </a:r>
            <a:endParaRPr lang="pl-PL" sz="3200"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655647" y="3378815"/>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a:t>
            </a:r>
            <a:r>
              <a:rPr lang="pl-PL" sz="1600" dirty="0" smtClean="0">
                <a:latin typeface="DaxPro-Medium" panose="02000506060000020004" pitchFamily="50" charset="-18"/>
              </a:rPr>
              <a:t>w</a:t>
            </a:r>
            <a:endParaRPr lang="pl-PL" sz="1600" dirty="0">
              <a:latin typeface="DaxPro-Medium" panose="02000506060000020004" pitchFamily="50" charset="-18"/>
            </a:endParaRPr>
          </a:p>
          <a:p>
            <a:pPr marL="0" indent="0" algn="ctr">
              <a:buNone/>
            </a:pPr>
            <a:endParaRPr lang="pl-PL" sz="1400" dirty="0">
              <a:latin typeface="DaxPro-Medium" panose="02000506060000020004" pitchFamily="50" charset="-18"/>
            </a:endParaRPr>
          </a:p>
        </p:txBody>
      </p:sp>
      <p:graphicFrame>
        <p:nvGraphicFramePr>
          <p:cNvPr id="9" name="Wykres 8" descr="Wykres przedstawia liczbę respondentów w przedziałach wiekowych" title="Liczba respondentów"/>
          <p:cNvGraphicFramePr>
            <a:graphicFrameLocks/>
          </p:cNvGraphicFramePr>
          <p:nvPr>
            <p:extLst>
              <p:ext uri="{D42A27DB-BD31-4B8C-83A1-F6EECF244321}">
                <p14:modId xmlns:p14="http://schemas.microsoft.com/office/powerpoint/2010/main" val="2936737275"/>
              </p:ext>
            </p:extLst>
          </p:nvPr>
        </p:nvGraphicFramePr>
        <p:xfrm>
          <a:off x="1603746" y="1526358"/>
          <a:ext cx="6927041" cy="4131146"/>
        </p:xfrm>
        <a:graphic>
          <a:graphicData uri="http://schemas.openxmlformats.org/drawingml/2006/chart">
            <c:chart xmlns:c="http://schemas.openxmlformats.org/drawingml/2006/chart" xmlns:r="http://schemas.openxmlformats.org/officeDocument/2006/relationships" r:id="rId4"/>
          </a:graphicData>
        </a:graphic>
      </p:graphicFrame>
      <p:pic>
        <p:nvPicPr>
          <p:cNvPr id="13"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
        <p:nvSpPr>
          <p:cNvPr id="4" name="pole tekstowe 3"/>
          <p:cNvSpPr txBox="1"/>
          <p:nvPr/>
        </p:nvSpPr>
        <p:spPr>
          <a:xfrm>
            <a:off x="8546058" y="5498830"/>
            <a:ext cx="922164" cy="276999"/>
          </a:xfrm>
          <a:prstGeom prst="rect">
            <a:avLst/>
          </a:prstGeom>
          <a:noFill/>
        </p:spPr>
        <p:txBody>
          <a:bodyPr wrap="square" rtlCol="0">
            <a:spAutoFit/>
          </a:bodyPr>
          <a:lstStyle/>
          <a:p>
            <a:r>
              <a:rPr lang="pl-PL" sz="1200" dirty="0" smtClean="0"/>
              <a:t>wiek</a:t>
            </a:r>
            <a:endParaRPr lang="pl-PL" sz="1200" dirty="0"/>
          </a:p>
        </p:txBody>
      </p:sp>
      <p:sp>
        <p:nvSpPr>
          <p:cNvPr id="5" name="pole tekstowe 4"/>
          <p:cNvSpPr txBox="1"/>
          <p:nvPr/>
        </p:nvSpPr>
        <p:spPr>
          <a:xfrm>
            <a:off x="310310" y="5780559"/>
            <a:ext cx="10083891" cy="923330"/>
          </a:xfrm>
          <a:prstGeom prst="rect">
            <a:avLst/>
          </a:prstGeom>
          <a:noFill/>
        </p:spPr>
        <p:txBody>
          <a:bodyPr wrap="square" rtlCol="0">
            <a:spAutoFit/>
          </a:bodyPr>
          <a:lstStyle/>
          <a:p>
            <a:r>
              <a:rPr lang="pl-PL" dirty="0"/>
              <a:t>Wykres </a:t>
            </a:r>
            <a:r>
              <a:rPr lang="pl-PL" dirty="0" smtClean="0"/>
              <a:t>kolumnowy przedstawia wiek respondentów. Ankietę wypełniło: 48 osób w wieku poniżej 18 r. ż., 180 osób w wieku 18-29 lat, 292 osoby w wieku 30-39 lat, 235 osób w wieku 40-49 lat, 115 osób w wieku 50-60 lat oraz 45 osób w wieku powyżej 71 r. ż.</a:t>
            </a:r>
            <a:endParaRPr lang="pl-PL" dirty="0"/>
          </a:p>
        </p:txBody>
      </p:sp>
    </p:spTree>
    <p:extLst>
      <p:ext uri="{BB962C8B-B14F-4D97-AF65-F5344CB8AC3E}">
        <p14:creationId xmlns:p14="http://schemas.microsoft.com/office/powerpoint/2010/main" val="5871577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90912">
            <a:off x="10869640" y="2734958"/>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mj-lt"/>
            </a:endParaRPr>
          </a:p>
        </p:txBody>
      </p:sp>
      <p:pic>
        <p:nvPicPr>
          <p:cNvPr id="12" name="Symbol zastępczy zawartości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graphicFrame>
        <p:nvGraphicFramePr>
          <p:cNvPr id="15" name="Wykres 14"/>
          <p:cNvGraphicFramePr>
            <a:graphicFrameLocks/>
          </p:cNvGraphicFramePr>
          <p:nvPr>
            <p:extLst>
              <p:ext uri="{D42A27DB-BD31-4B8C-83A1-F6EECF244321}">
                <p14:modId xmlns:p14="http://schemas.microsoft.com/office/powerpoint/2010/main" val="301036422"/>
              </p:ext>
            </p:extLst>
          </p:nvPr>
        </p:nvGraphicFramePr>
        <p:xfrm>
          <a:off x="371541" y="686870"/>
          <a:ext cx="10369152" cy="4896543"/>
        </p:xfrm>
        <a:graphic>
          <a:graphicData uri="http://schemas.openxmlformats.org/drawingml/2006/chart">
            <c:chart xmlns:c="http://schemas.openxmlformats.org/drawingml/2006/chart" xmlns:r="http://schemas.openxmlformats.org/officeDocument/2006/relationships" r:id="rId6"/>
          </a:graphicData>
        </a:graphic>
      </p:graphicFrame>
      <p:sp>
        <p:nvSpPr>
          <p:cNvPr id="4" name="pole tekstowe 3"/>
          <p:cNvSpPr txBox="1"/>
          <p:nvPr/>
        </p:nvSpPr>
        <p:spPr>
          <a:xfrm>
            <a:off x="-1" y="5371133"/>
            <a:ext cx="10740693" cy="1754326"/>
          </a:xfrm>
          <a:prstGeom prst="rect">
            <a:avLst/>
          </a:prstGeom>
          <a:noFill/>
        </p:spPr>
        <p:txBody>
          <a:bodyPr wrap="square" rtlCol="0">
            <a:spAutoFit/>
          </a:bodyPr>
          <a:lstStyle/>
          <a:p>
            <a:r>
              <a:rPr lang="pl-PL" dirty="0"/>
              <a:t>Wykres kolumnowy przedstawia </a:t>
            </a:r>
            <a:r>
              <a:rPr lang="pl-PL" dirty="0" smtClean="0"/>
              <a:t>źródła wiedzy o Budżecie Obywatelskim 2021.  Respondenci mogli podać więcej niż 1 źródło. 308 osób wskazało na przedszkole/ szkołę/ miejsce pracy, 143 osoby wskazało plakaty i ulotki, 168 osób dowiedziało się o Budżecie Obywatelskim ze stron internetowych: </a:t>
            </a:r>
            <a:r>
              <a:rPr lang="pl-PL" dirty="0" smtClean="0">
                <a:hlinkClick r:id="rId7"/>
              </a:rPr>
              <a:t>www.bialystok.pl</a:t>
            </a:r>
            <a:r>
              <a:rPr lang="pl-PL" dirty="0" smtClean="0"/>
              <a:t> lub </a:t>
            </a:r>
            <a:r>
              <a:rPr lang="pl-PL" dirty="0" smtClean="0">
                <a:hlinkClick r:id="rId8"/>
              </a:rPr>
              <a:t>www.cas.bialystok.pl</a:t>
            </a:r>
            <a:r>
              <a:rPr lang="pl-PL" dirty="0" smtClean="0"/>
              <a:t>, 280 osób informację pozyskało z mediów społecznościowych, 148 osób dowiedziało się z mediów (prasa, radio, TV) oraz 57 osób wskazało na inne źródła wiedzy np. autobusy BKM, kościół, Rowerowy Białystok, co roku głosuję.</a:t>
            </a:r>
            <a:endParaRPr lang="pl-PL" dirty="0"/>
          </a:p>
        </p:txBody>
      </p:sp>
    </p:spTree>
    <p:extLst>
      <p:ext uri="{BB962C8B-B14F-4D97-AF65-F5344CB8AC3E}">
        <p14:creationId xmlns:p14="http://schemas.microsoft.com/office/powerpoint/2010/main" val="42709631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655647" y="3378815"/>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graphicFrame>
        <p:nvGraphicFramePr>
          <p:cNvPr id="9" name="Wykres 8"/>
          <p:cNvGraphicFramePr>
            <a:graphicFrameLocks/>
          </p:cNvGraphicFramePr>
          <p:nvPr>
            <p:extLst>
              <p:ext uri="{D42A27DB-BD31-4B8C-83A1-F6EECF244321}">
                <p14:modId xmlns:p14="http://schemas.microsoft.com/office/powerpoint/2010/main" val="4065532779"/>
              </p:ext>
            </p:extLst>
          </p:nvPr>
        </p:nvGraphicFramePr>
        <p:xfrm>
          <a:off x="1127448" y="980728"/>
          <a:ext cx="8784976" cy="4608512"/>
        </p:xfrm>
        <a:graphic>
          <a:graphicData uri="http://schemas.openxmlformats.org/drawingml/2006/chart">
            <c:chart xmlns:c="http://schemas.openxmlformats.org/drawingml/2006/chart" xmlns:r="http://schemas.openxmlformats.org/officeDocument/2006/relationships" r:id="rId4"/>
          </a:graphicData>
        </a:graphic>
      </p:graphicFrame>
      <p:pic>
        <p:nvPicPr>
          <p:cNvPr id="13"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
        <p:nvSpPr>
          <p:cNvPr id="4" name="pole tekstowe 3"/>
          <p:cNvSpPr txBox="1"/>
          <p:nvPr/>
        </p:nvSpPr>
        <p:spPr>
          <a:xfrm>
            <a:off x="263352" y="5733255"/>
            <a:ext cx="10550883" cy="923330"/>
          </a:xfrm>
          <a:prstGeom prst="rect">
            <a:avLst/>
          </a:prstGeom>
          <a:noFill/>
        </p:spPr>
        <p:txBody>
          <a:bodyPr wrap="square" rtlCol="0">
            <a:spAutoFit/>
          </a:bodyPr>
          <a:lstStyle/>
          <a:p>
            <a:r>
              <a:rPr lang="pl-PL" dirty="0"/>
              <a:t>Wykres </a:t>
            </a:r>
            <a:r>
              <a:rPr lang="pl-PL" dirty="0" smtClean="0"/>
              <a:t>kolumnowy dotyczy oceny dostępności informacji o Budżecie Obywatelskim 2021. 571 osób oceniło informacje jako łatwo dostępne, 323 osoby – średnio dostępne, 64 osoby – trudno dostępne i 31 osób nie ma zdania na ten temat.</a:t>
            </a:r>
            <a:endParaRPr lang="pl-PL" dirty="0"/>
          </a:p>
        </p:txBody>
      </p:sp>
    </p:spTree>
    <p:extLst>
      <p:ext uri="{BB962C8B-B14F-4D97-AF65-F5344CB8AC3E}">
        <p14:creationId xmlns:p14="http://schemas.microsoft.com/office/powerpoint/2010/main" val="305709936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120279" y="749867"/>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pic>
        <p:nvPicPr>
          <p:cNvPr id="12" name="Symbol zastępczy zawartości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graphicFrame>
        <p:nvGraphicFramePr>
          <p:cNvPr id="15" name="Wykres 14"/>
          <p:cNvGraphicFramePr>
            <a:graphicFrameLocks/>
          </p:cNvGraphicFramePr>
          <p:nvPr>
            <p:extLst>
              <p:ext uri="{D42A27DB-BD31-4B8C-83A1-F6EECF244321}">
                <p14:modId xmlns:p14="http://schemas.microsoft.com/office/powerpoint/2010/main" val="4024627304"/>
              </p:ext>
            </p:extLst>
          </p:nvPr>
        </p:nvGraphicFramePr>
        <p:xfrm>
          <a:off x="707739" y="772439"/>
          <a:ext cx="10212797" cy="4960588"/>
        </p:xfrm>
        <a:graphic>
          <a:graphicData uri="http://schemas.openxmlformats.org/drawingml/2006/chart">
            <c:chart xmlns:c="http://schemas.openxmlformats.org/drawingml/2006/chart" xmlns:r="http://schemas.openxmlformats.org/officeDocument/2006/relationships" r:id="rId6"/>
          </a:graphicData>
        </a:graphic>
      </p:graphicFrame>
      <p:sp>
        <p:nvSpPr>
          <p:cNvPr id="6" name="Objaśnienie prostokątne 5"/>
          <p:cNvSpPr/>
          <p:nvPr/>
        </p:nvSpPr>
        <p:spPr>
          <a:xfrm>
            <a:off x="10620668" y="3673504"/>
            <a:ext cx="1656184" cy="1008112"/>
          </a:xfrm>
          <a:prstGeom prst="wedgeRectCallout">
            <a:avLst>
              <a:gd name="adj1" fmla="val -62775"/>
              <a:gd name="adj2" fmla="val 81083"/>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p:cNvSpPr txBox="1"/>
          <p:nvPr/>
        </p:nvSpPr>
        <p:spPr>
          <a:xfrm>
            <a:off x="10548660" y="3808228"/>
            <a:ext cx="1800200" cy="738664"/>
          </a:xfrm>
          <a:prstGeom prst="rect">
            <a:avLst/>
          </a:prstGeom>
          <a:noFill/>
        </p:spPr>
        <p:txBody>
          <a:bodyPr wrap="square" rtlCol="0">
            <a:spAutoFit/>
          </a:bodyPr>
          <a:lstStyle/>
          <a:p>
            <a:r>
              <a:rPr lang="pl-PL" sz="1400" b="1" dirty="0" smtClean="0"/>
              <a:t>Inne czynniki wymienione zostały w kolejnym slajdzie</a:t>
            </a:r>
            <a:endParaRPr lang="pl-PL" sz="1400" b="1" dirty="0"/>
          </a:p>
        </p:txBody>
      </p:sp>
      <p:sp>
        <p:nvSpPr>
          <p:cNvPr id="4" name="pole tekstowe 3"/>
          <p:cNvSpPr txBox="1"/>
          <p:nvPr/>
        </p:nvSpPr>
        <p:spPr>
          <a:xfrm>
            <a:off x="203684" y="5576143"/>
            <a:ext cx="10297144" cy="1323439"/>
          </a:xfrm>
          <a:prstGeom prst="rect">
            <a:avLst/>
          </a:prstGeom>
          <a:noFill/>
        </p:spPr>
        <p:txBody>
          <a:bodyPr wrap="square" rtlCol="0">
            <a:spAutoFit/>
          </a:bodyPr>
          <a:lstStyle/>
          <a:p>
            <a:r>
              <a:rPr lang="pl-PL" sz="1600" dirty="0"/>
              <a:t>Wykres </a:t>
            </a:r>
            <a:r>
              <a:rPr lang="pl-PL" sz="1600" dirty="0" smtClean="0"/>
              <a:t>kolumnowy przedstawia czynniki, które wpłynęły na wybór projektów. Można było wybrać więcej niż 1 czynnik. 871 osób wskazało na chęć poparcia projektów ze swojego osiedla, 151 osób zaznaczyło chęć poparcia projektów zgłoszonych przez osobę z rodziny/ znajomych, 344 osoby wskazało na chęć poparcia projektów promowanych przez szkoły lub inne instytucje, 535 osób wskazało, że projekty odpowiadają ich potrzebom, 6 osób zaznaczyło, iż ich wybór był przypadkowy oraz 46 osób wpisało inne czynniki, które zostały wymienione w kolejnym slajdzie.</a:t>
            </a:r>
            <a:endParaRPr lang="pl-PL" sz="1600" dirty="0"/>
          </a:p>
        </p:txBody>
      </p:sp>
    </p:spTree>
    <p:extLst>
      <p:ext uri="{BB962C8B-B14F-4D97-AF65-F5344CB8AC3E}">
        <p14:creationId xmlns:p14="http://schemas.microsoft.com/office/powerpoint/2010/main" val="3096642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dirty="0" smtClean="0">
                <a:solidFill>
                  <a:schemeClr val="bg1"/>
                </a:solidFill>
                <a:latin typeface="DaxPro-Bold" panose="02000506070000020004" pitchFamily="50" charset="-18"/>
              </a:rPr>
              <a:t>BUDŻET OBYWATELSKI 2021 </a:t>
            </a:r>
            <a:r>
              <a:rPr lang="pl-PL" sz="3200" dirty="0">
                <a:solidFill>
                  <a:schemeClr val="bg1"/>
                </a:solidFill>
                <a:latin typeface="DaxPro-Bold" panose="02000506070000020004" pitchFamily="50" charset="-18"/>
              </a:rPr>
              <a:t>– </a:t>
            </a:r>
            <a:r>
              <a:rPr lang="pl-PL" sz="3200" dirty="0" smtClean="0">
                <a:solidFill>
                  <a:schemeClr val="bg1"/>
                </a:solidFill>
                <a:latin typeface="DaxPro-Bold" panose="02000506070000020004" pitchFamily="50" charset="-18"/>
              </a:rPr>
              <a:t>EWALUACJA</a:t>
            </a:r>
            <a:endParaRPr lang="pl-PL" sz="3200" dirty="0">
              <a:solidFill>
                <a:schemeClr val="bg1"/>
              </a:solidFill>
              <a:latin typeface="DaxPro-Bold" panose="02000506070000020004" pitchFamily="50" charset="-18"/>
            </a:endParaRPr>
          </a:p>
        </p:txBody>
      </p:sp>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DaxPro-Medium" panose="02000506060000020004" pitchFamily="50" charset="-18"/>
              </a:rPr>
              <a:t>Wyniki ankiety ewaluacyjnej przeprowadzonej podczas </a:t>
            </a:r>
            <a:r>
              <a:rPr lang="pl-PL" sz="1600" dirty="0" smtClean="0">
                <a:latin typeface="DaxPro-Medium" panose="02000506060000020004" pitchFamily="50" charset="-18"/>
              </a:rPr>
              <a:t>głosowania mieszkańców</a:t>
            </a:r>
            <a:endParaRPr lang="pl-PL" sz="1600" dirty="0">
              <a:latin typeface="DaxPro-Medium" panose="02000506060000020004" pitchFamily="50" charset="-18"/>
            </a:endParaRPr>
          </a:p>
          <a:p>
            <a:pPr marL="0" indent="0" algn="ctr">
              <a:buNone/>
            </a:pPr>
            <a:endParaRPr lang="pl-PL" sz="1400" dirty="0">
              <a:latin typeface="DaxPro-Medium" panose="02000506060000020004" pitchFamily="50" charset="-18"/>
            </a:endParaRPr>
          </a:p>
        </p:txBody>
      </p:sp>
      <p:sp>
        <p:nvSpPr>
          <p:cNvPr id="5" name="pole tekstowe 4"/>
          <p:cNvSpPr txBox="1"/>
          <p:nvPr/>
        </p:nvSpPr>
        <p:spPr>
          <a:xfrm>
            <a:off x="254444" y="2177480"/>
            <a:ext cx="11026132" cy="5570756"/>
          </a:xfrm>
          <a:prstGeom prst="rect">
            <a:avLst/>
          </a:prstGeom>
          <a:noFill/>
        </p:spPr>
        <p:txBody>
          <a:bodyPr wrap="square" rtlCol="0">
            <a:spAutoFit/>
          </a:bodyPr>
          <a:lstStyle/>
          <a:p>
            <a:pPr marL="342900" indent="-342900">
              <a:buFont typeface="Wingdings" panose="05000000000000000000" pitchFamily="2" charset="2"/>
              <a:buChar char="§"/>
            </a:pPr>
            <a:r>
              <a:rPr lang="pl-PL" sz="2000" dirty="0" smtClean="0"/>
              <a:t>potrzeby </a:t>
            </a:r>
            <a:r>
              <a:rPr lang="pl-PL" sz="2000" dirty="0"/>
              <a:t>osób najmłodszych, najstarszych, </a:t>
            </a:r>
            <a:r>
              <a:rPr lang="pl-PL" sz="2000" dirty="0" smtClean="0"/>
              <a:t>z niepełnosprawnościami oraz rodzin </a:t>
            </a:r>
          </a:p>
          <a:p>
            <a:pPr marL="342900" indent="-342900">
              <a:buFont typeface="Wingdings" panose="05000000000000000000" pitchFamily="2" charset="2"/>
              <a:buChar char="§"/>
            </a:pPr>
            <a:r>
              <a:rPr lang="pl-PL" sz="2000" dirty="0" smtClean="0"/>
              <a:t>projekty </a:t>
            </a:r>
            <a:r>
              <a:rPr lang="pl-PL" sz="2000" dirty="0"/>
              <a:t>służące jak największej liczbie mieszkańców </a:t>
            </a:r>
            <a:endParaRPr lang="pl-PL" sz="2000" dirty="0" smtClean="0"/>
          </a:p>
          <a:p>
            <a:pPr marL="342900" indent="-342900">
              <a:buFont typeface="Wingdings" panose="05000000000000000000" pitchFamily="2" charset="2"/>
              <a:buChar char="§"/>
            </a:pPr>
            <a:r>
              <a:rPr lang="pl-PL" sz="2000" dirty="0" smtClean="0"/>
              <a:t>bezpieczeństwo </a:t>
            </a:r>
            <a:r>
              <a:rPr lang="pl-PL" sz="2000" dirty="0"/>
              <a:t>mieszkańców, </a:t>
            </a:r>
            <a:r>
              <a:rPr lang="pl-PL" sz="2000" dirty="0" smtClean="0"/>
              <a:t> ochron życia i zdrowia</a:t>
            </a:r>
          </a:p>
          <a:p>
            <a:pPr marL="342900" indent="-342900">
              <a:buFont typeface="Wingdings" panose="05000000000000000000" pitchFamily="2" charset="2"/>
              <a:buChar char="§"/>
            </a:pPr>
            <a:r>
              <a:rPr lang="pl-PL" sz="2000" dirty="0" smtClean="0"/>
              <a:t>inwestycje </a:t>
            </a:r>
            <a:r>
              <a:rPr lang="pl-PL" sz="2000" dirty="0"/>
              <a:t>w </a:t>
            </a:r>
            <a:r>
              <a:rPr lang="pl-PL" sz="2000" dirty="0" smtClean="0"/>
              <a:t>zieleń</a:t>
            </a:r>
          </a:p>
          <a:p>
            <a:pPr marL="342900" indent="-342900">
              <a:buFont typeface="Wingdings" panose="05000000000000000000" pitchFamily="2" charset="2"/>
              <a:buChar char="§"/>
            </a:pPr>
            <a:r>
              <a:rPr lang="pl-PL" sz="2000" dirty="0" smtClean="0"/>
              <a:t>rozwój miasta</a:t>
            </a:r>
          </a:p>
          <a:p>
            <a:pPr marL="342900" indent="-342900">
              <a:buFont typeface="Wingdings" panose="05000000000000000000" pitchFamily="2" charset="2"/>
              <a:buChar char="§"/>
            </a:pPr>
            <a:r>
              <a:rPr lang="pl-PL" sz="2000" dirty="0" smtClean="0"/>
              <a:t>poparcie </a:t>
            </a:r>
            <a:r>
              <a:rPr lang="pl-PL" sz="2000" dirty="0"/>
              <a:t>projektów wpływających na atrakcyjność estetyczną, turystyczną </a:t>
            </a:r>
            <a:r>
              <a:rPr lang="pl-PL" sz="2000" dirty="0" smtClean="0"/>
              <a:t>miasta m</a:t>
            </a:r>
          </a:p>
          <a:p>
            <a:pPr marL="342900" indent="-342900">
              <a:buFont typeface="Wingdings" panose="05000000000000000000" pitchFamily="2" charset="2"/>
              <a:buChar char="§"/>
            </a:pPr>
            <a:r>
              <a:rPr lang="pl-PL" sz="2000" dirty="0" smtClean="0"/>
              <a:t>promowanie </a:t>
            </a:r>
            <a:r>
              <a:rPr lang="pl-PL" sz="2000" dirty="0"/>
              <a:t>wartości patriotycznych, historycznych, </a:t>
            </a:r>
            <a:r>
              <a:rPr lang="pl-PL" sz="2000" dirty="0" smtClean="0"/>
              <a:t>wspólnotowych</a:t>
            </a:r>
            <a:endParaRPr lang="pl-PL" sz="2000" dirty="0">
              <a:solidFill>
                <a:srgbClr val="00B050"/>
              </a:solidFill>
            </a:endParaRPr>
          </a:p>
          <a:p>
            <a:pPr marL="342900" indent="-342900">
              <a:buFont typeface="Wingdings" panose="05000000000000000000" pitchFamily="2" charset="2"/>
              <a:buChar char="§"/>
            </a:pPr>
            <a:r>
              <a:rPr lang="pl-PL" sz="2000" dirty="0" smtClean="0"/>
              <a:t>chęć </a:t>
            </a:r>
            <a:r>
              <a:rPr lang="pl-PL" sz="2000" dirty="0"/>
              <a:t>poparcia projektów, które mają sens i mogą być ważne dla niektórych grup </a:t>
            </a:r>
            <a:r>
              <a:rPr lang="pl-PL" sz="2000" dirty="0" smtClean="0"/>
              <a:t>społecznych</a:t>
            </a:r>
            <a:endParaRPr lang="pl-PL" sz="2000" dirty="0">
              <a:solidFill>
                <a:srgbClr val="00B050"/>
              </a:solidFill>
            </a:endParaRPr>
          </a:p>
          <a:p>
            <a:pPr marL="342900" indent="-342900">
              <a:buFont typeface="Wingdings" panose="05000000000000000000" pitchFamily="2" charset="2"/>
              <a:buChar char="§"/>
            </a:pPr>
            <a:r>
              <a:rPr lang="pl-PL" sz="2000" dirty="0" smtClean="0"/>
              <a:t>poparcie </a:t>
            </a:r>
            <a:r>
              <a:rPr lang="pl-PL" sz="2000" dirty="0"/>
              <a:t>projektów, aby nie wygrał inny </a:t>
            </a:r>
            <a:endParaRPr lang="pl-PL" sz="2000" dirty="0" smtClean="0"/>
          </a:p>
          <a:p>
            <a:pPr marL="342900" indent="-342900">
              <a:buFont typeface="Wingdings" panose="05000000000000000000" pitchFamily="2" charset="2"/>
              <a:buChar char="§"/>
            </a:pPr>
            <a:r>
              <a:rPr lang="pl-PL" sz="2000" dirty="0" smtClean="0"/>
              <a:t>„Budżet </a:t>
            </a:r>
            <a:r>
              <a:rPr lang="pl-PL" sz="2000" dirty="0"/>
              <a:t>Obywatelski ma być wisienką na torcie, a więc głosuję na projekty, które wykraczają poza podstawowe potrzeby mieszkańców oraz podstawowe kompetencje miasta (nie głosuję więc np. na: parking, remont </a:t>
            </a:r>
            <a:r>
              <a:rPr lang="pl-PL" sz="2000" dirty="0" smtClean="0"/>
              <a:t>szkoły, przystanki, </a:t>
            </a:r>
            <a:r>
              <a:rPr lang="pl-PL" sz="2000" dirty="0"/>
              <a:t>dbanie o bezpieczeństwo obywateli, zakup karetek czy montaż nowej </a:t>
            </a:r>
            <a:r>
              <a:rPr lang="pl-PL" sz="2000" dirty="0" smtClean="0"/>
              <a:t>sygnalizacji)”.</a:t>
            </a:r>
            <a:endParaRPr lang="pl-PL" sz="2000" dirty="0"/>
          </a:p>
          <a:p>
            <a:endParaRPr lang="pl-PL" sz="2400" dirty="0"/>
          </a:p>
          <a:p>
            <a:endParaRPr lang="pl-PL" sz="2400" dirty="0" smtClean="0"/>
          </a:p>
          <a:p>
            <a:endParaRPr lang="pl-PL" sz="2400" dirty="0"/>
          </a:p>
          <a:p>
            <a:endParaRPr lang="pl-PL" sz="2400" dirty="0"/>
          </a:p>
        </p:txBody>
      </p:sp>
      <p:pic>
        <p:nvPicPr>
          <p:cNvPr id="12" name="Symbol zastępczy zawartości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pic>
        <p:nvPicPr>
          <p:cNvPr id="15" name="Obraz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8670" y="1541279"/>
            <a:ext cx="1080120" cy="578474"/>
          </a:xfrm>
          <a:prstGeom prst="rect">
            <a:avLst/>
          </a:prstGeom>
        </p:spPr>
      </p:pic>
      <p:sp>
        <p:nvSpPr>
          <p:cNvPr id="7" name="pole tekstowe 6"/>
          <p:cNvSpPr txBox="1"/>
          <p:nvPr/>
        </p:nvSpPr>
        <p:spPr>
          <a:xfrm>
            <a:off x="1487488" y="1541279"/>
            <a:ext cx="9326747" cy="461665"/>
          </a:xfrm>
          <a:prstGeom prst="rect">
            <a:avLst/>
          </a:prstGeom>
          <a:noFill/>
        </p:spPr>
        <p:txBody>
          <a:bodyPr wrap="square" rtlCol="0">
            <a:spAutoFit/>
          </a:bodyPr>
          <a:lstStyle/>
          <a:p>
            <a:r>
              <a:rPr lang="pl-PL" sz="2400" b="1" dirty="0" smtClean="0"/>
              <a:t>Inne czynniki, jakie wpłynęły w głównej mierze na wybór projektów:</a:t>
            </a:r>
            <a:endParaRPr lang="pl-PL" sz="2400" b="1" dirty="0"/>
          </a:p>
        </p:txBody>
      </p:sp>
    </p:spTree>
    <p:extLst>
      <p:ext uri="{BB962C8B-B14F-4D97-AF65-F5344CB8AC3E}">
        <p14:creationId xmlns:p14="http://schemas.microsoft.com/office/powerpoint/2010/main" val="1492421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655647" y="3378815"/>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smtClean="0">
                <a:latin typeface="+mj-lt"/>
              </a:rPr>
              <a:t>Wyniki ankiety ewaluacyjnej przeprowadzonej podczas głosowania mieszkańców</a:t>
            </a:r>
          </a:p>
          <a:p>
            <a:pPr marL="0" indent="0" algn="ctr">
              <a:buNone/>
            </a:pPr>
            <a:endParaRPr lang="pl-PL" sz="1400" dirty="0">
              <a:latin typeface="DaxPro-Medium" panose="02000506060000020004" pitchFamily="50" charset="-18"/>
            </a:endParaRPr>
          </a:p>
        </p:txBody>
      </p:sp>
      <p:graphicFrame>
        <p:nvGraphicFramePr>
          <p:cNvPr id="9" name="Wykres 8"/>
          <p:cNvGraphicFramePr>
            <a:graphicFrameLocks/>
          </p:cNvGraphicFramePr>
          <p:nvPr>
            <p:extLst>
              <p:ext uri="{D42A27DB-BD31-4B8C-83A1-F6EECF244321}">
                <p14:modId xmlns:p14="http://schemas.microsoft.com/office/powerpoint/2010/main" val="115745530"/>
              </p:ext>
            </p:extLst>
          </p:nvPr>
        </p:nvGraphicFramePr>
        <p:xfrm>
          <a:off x="1571836" y="1340768"/>
          <a:ext cx="7560840" cy="4539952"/>
        </p:xfrm>
        <a:graphic>
          <a:graphicData uri="http://schemas.openxmlformats.org/drawingml/2006/chart">
            <c:chart xmlns:c="http://schemas.openxmlformats.org/drawingml/2006/chart" xmlns:r="http://schemas.openxmlformats.org/officeDocument/2006/relationships" r:id="rId4"/>
          </a:graphicData>
        </a:graphic>
      </p:graphicFrame>
      <p:pic>
        <p:nvPicPr>
          <p:cNvPr id="12"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
        <p:nvSpPr>
          <p:cNvPr id="4" name="Objaśnienie prostokątne 3"/>
          <p:cNvSpPr/>
          <p:nvPr/>
        </p:nvSpPr>
        <p:spPr>
          <a:xfrm>
            <a:off x="7603717" y="2924943"/>
            <a:ext cx="2314877" cy="1224136"/>
          </a:xfrm>
          <a:prstGeom prst="wedgeRectCallout">
            <a:avLst>
              <a:gd name="adj1" fmla="val -55999"/>
              <a:gd name="adj2" fmla="val 73431"/>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5" name="pole tekstowe 4"/>
          <p:cNvSpPr txBox="1"/>
          <p:nvPr/>
        </p:nvSpPr>
        <p:spPr>
          <a:xfrm>
            <a:off x="7758354" y="2954494"/>
            <a:ext cx="2160240" cy="1077218"/>
          </a:xfrm>
          <a:prstGeom prst="rect">
            <a:avLst/>
          </a:prstGeom>
          <a:noFill/>
        </p:spPr>
        <p:txBody>
          <a:bodyPr wrap="square" rtlCol="0">
            <a:spAutoFit/>
          </a:bodyPr>
          <a:lstStyle/>
          <a:p>
            <a:r>
              <a:rPr lang="pl-PL" sz="1600" b="1" dirty="0" smtClean="0"/>
              <a:t>Trudności wskazane przez mieszkańców zawarte są w następnym slajdzie</a:t>
            </a:r>
            <a:endParaRPr lang="pl-PL" sz="1600" b="1" dirty="0"/>
          </a:p>
        </p:txBody>
      </p:sp>
      <p:sp>
        <p:nvSpPr>
          <p:cNvPr id="6" name="pole tekstowe 5"/>
          <p:cNvSpPr txBox="1"/>
          <p:nvPr/>
        </p:nvSpPr>
        <p:spPr>
          <a:xfrm>
            <a:off x="263352" y="5880720"/>
            <a:ext cx="10441160" cy="646331"/>
          </a:xfrm>
          <a:prstGeom prst="rect">
            <a:avLst/>
          </a:prstGeom>
          <a:noFill/>
        </p:spPr>
        <p:txBody>
          <a:bodyPr wrap="square" rtlCol="0">
            <a:spAutoFit/>
          </a:bodyPr>
          <a:lstStyle/>
          <a:p>
            <a:r>
              <a:rPr lang="pl-PL" dirty="0"/>
              <a:t>Wykres </a:t>
            </a:r>
            <a:r>
              <a:rPr lang="pl-PL" dirty="0" smtClean="0"/>
              <a:t>kołowy dotyczący trudności podczas głosowania w Budżecie Obywatelskim 2021. 94% respondentów wskazało, że nie napotkało trudności, 6% miało trudności (zostały one wymienione w kolejnym slajdzie).</a:t>
            </a:r>
            <a:endParaRPr lang="pl-PL" dirty="0"/>
          </a:p>
        </p:txBody>
      </p:sp>
    </p:spTree>
    <p:extLst>
      <p:ext uri="{BB962C8B-B14F-4D97-AF65-F5344CB8AC3E}">
        <p14:creationId xmlns:p14="http://schemas.microsoft.com/office/powerpoint/2010/main" val="11487536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dirty="0" smtClean="0">
                <a:solidFill>
                  <a:schemeClr val="bg1"/>
                </a:solidFill>
              </a:rPr>
              <a:t>BUDŻET OBYWATELSKI 2021 </a:t>
            </a:r>
            <a:r>
              <a:rPr lang="pl-PL" sz="3200" dirty="0">
                <a:solidFill>
                  <a:schemeClr val="bg1"/>
                </a:solidFill>
              </a:rPr>
              <a:t>– </a:t>
            </a:r>
            <a:r>
              <a:rPr lang="pl-PL" sz="3200" dirty="0" smtClean="0">
                <a:solidFill>
                  <a:schemeClr val="bg1"/>
                </a:solidFill>
              </a:rPr>
              <a:t>EWALUACJA</a:t>
            </a:r>
            <a:endParaRPr lang="pl-PL" sz="3200" dirty="0">
              <a:solidFill>
                <a:schemeClr val="bg1"/>
              </a:solidFill>
            </a:endParaRPr>
          </a:p>
        </p:txBody>
      </p:sp>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sp>
        <p:nvSpPr>
          <p:cNvPr id="4" name="pole tekstowe 3"/>
          <p:cNvSpPr txBox="1"/>
          <p:nvPr/>
        </p:nvSpPr>
        <p:spPr>
          <a:xfrm>
            <a:off x="1847528" y="1373746"/>
            <a:ext cx="9430710" cy="461665"/>
          </a:xfrm>
          <a:prstGeom prst="rect">
            <a:avLst/>
          </a:prstGeom>
          <a:noFill/>
        </p:spPr>
        <p:txBody>
          <a:bodyPr wrap="square" rtlCol="0">
            <a:spAutoFit/>
          </a:bodyPr>
          <a:lstStyle/>
          <a:p>
            <a:r>
              <a:rPr lang="pl-PL" sz="2400" b="1" dirty="0" smtClean="0"/>
              <a:t>Trudności podczas głosowania w Budżecie Obywatelskim 2021</a:t>
            </a:r>
            <a:endParaRPr lang="pl-PL" sz="2400" dirty="0"/>
          </a:p>
        </p:txBody>
      </p:sp>
      <p:sp>
        <p:nvSpPr>
          <p:cNvPr id="6" name="pole tekstowe 5"/>
          <p:cNvSpPr txBox="1"/>
          <p:nvPr/>
        </p:nvSpPr>
        <p:spPr>
          <a:xfrm>
            <a:off x="1566954" y="1868389"/>
            <a:ext cx="8929325" cy="4401205"/>
          </a:xfrm>
          <a:prstGeom prst="rect">
            <a:avLst/>
          </a:prstGeom>
          <a:noFill/>
        </p:spPr>
        <p:txBody>
          <a:bodyPr wrap="square" rtlCol="0">
            <a:spAutoFit/>
          </a:bodyPr>
          <a:lstStyle/>
          <a:p>
            <a:pPr marL="342900" indent="-342900">
              <a:buFont typeface="Wingdings" panose="05000000000000000000" pitchFamily="2" charset="2"/>
              <a:buChar char="§"/>
            </a:pPr>
            <a:r>
              <a:rPr lang="pl-PL" sz="2000" dirty="0" smtClean="0"/>
              <a:t>trudności związane z kartą elektroniczną (w tym: konieczność potwierdzenia głosowania, trudność </a:t>
            </a:r>
            <a:r>
              <a:rPr lang="pl-PL" sz="2000" dirty="0"/>
              <a:t>w logowaniu i </a:t>
            </a:r>
            <a:r>
              <a:rPr lang="pl-PL" sz="2000" dirty="0" smtClean="0"/>
              <a:t>wysłaniu, </a:t>
            </a:r>
            <a:r>
              <a:rPr lang="pl-PL" sz="2000" dirty="0"/>
              <a:t>oczekiwanie na link potwierdzający </a:t>
            </a:r>
            <a:r>
              <a:rPr lang="pl-PL" sz="2000" dirty="0" smtClean="0"/>
              <a:t>głosowanie, trudność w znalezieniu karty do </a:t>
            </a:r>
            <a:r>
              <a:rPr lang="pl-PL" sz="2000" dirty="0"/>
              <a:t>głosowania, </a:t>
            </a:r>
            <a:r>
              <a:rPr lang="pl-PL" sz="2000" dirty="0" smtClean="0"/>
              <a:t>brak możliwości oddania głosu </a:t>
            </a:r>
            <a:r>
              <a:rPr lang="pl-PL" sz="2000" dirty="0"/>
              <a:t>ze strony długo nieodświeżanej lub z </a:t>
            </a:r>
            <a:r>
              <a:rPr lang="pl-PL" sz="2000" dirty="0" smtClean="0"/>
              <a:t>przeglądarki </a:t>
            </a:r>
            <a:r>
              <a:rPr lang="pl-PL" sz="2000" dirty="0" err="1"/>
              <a:t>Dolphin</a:t>
            </a:r>
            <a:r>
              <a:rPr lang="pl-PL" sz="2000" dirty="0"/>
              <a:t>, </a:t>
            </a:r>
            <a:r>
              <a:rPr lang="pl-PL" sz="2000" dirty="0" smtClean="0"/>
              <a:t>komunikat </a:t>
            </a:r>
            <a:r>
              <a:rPr lang="pl-PL" sz="2000" dirty="0"/>
              <a:t>o braku możliwości </a:t>
            </a:r>
            <a:r>
              <a:rPr lang="pl-PL" sz="2000" dirty="0" smtClean="0"/>
              <a:t>zagłosowania </a:t>
            </a:r>
            <a:r>
              <a:rPr lang="pl-PL" sz="2000" dirty="0"/>
              <a:t>z powodu </a:t>
            </a:r>
            <a:r>
              <a:rPr lang="pl-PL" sz="2000" dirty="0" smtClean="0"/>
              <a:t>„oddania </a:t>
            </a:r>
            <a:r>
              <a:rPr lang="pl-PL" sz="2000" dirty="0"/>
              <a:t>głosu z niewłaściwej strony” , opis projektów na liście do głosowania </a:t>
            </a:r>
            <a:r>
              <a:rPr lang="pl-PL" sz="2000" dirty="0" smtClean="0"/>
              <a:t>nie </a:t>
            </a:r>
            <a:r>
              <a:rPr lang="pl-PL" sz="2000" dirty="0"/>
              <a:t>wyświetla się intuicyjnie- trzeba wybrać </a:t>
            </a:r>
            <a:r>
              <a:rPr lang="pl-PL" sz="2000" dirty="0" smtClean="0"/>
              <a:t>„+”, „Głosuj </a:t>
            </a:r>
            <a:r>
              <a:rPr lang="pl-PL" sz="2000" dirty="0"/>
              <a:t>na </a:t>
            </a:r>
            <a:r>
              <a:rPr lang="pl-PL" sz="2000" dirty="0" smtClean="0"/>
              <a:t>projekty” </a:t>
            </a:r>
            <a:r>
              <a:rPr lang="pl-PL" sz="2000" dirty="0"/>
              <a:t>nie jest zakładką a znajduje się w miejscu reklam, program „nie przepuszcza” niektórych adresów </a:t>
            </a:r>
            <a:r>
              <a:rPr lang="pl-PL" sz="2000" dirty="0" smtClean="0"/>
              <a:t>mailowych, </a:t>
            </a:r>
            <a:r>
              <a:rPr lang="pl-PL" sz="2000" dirty="0"/>
              <a:t>czasochłonne wyszukiwanie ulicy, </a:t>
            </a:r>
            <a:r>
              <a:rPr lang="pl-PL" sz="2000" dirty="0" smtClean="0"/>
              <a:t>podpis),</a:t>
            </a:r>
            <a:endParaRPr lang="pl-PL" sz="2000" dirty="0" smtClean="0">
              <a:solidFill>
                <a:srgbClr val="00B050"/>
              </a:solidFill>
            </a:endParaRPr>
          </a:p>
          <a:p>
            <a:pPr marL="342900" indent="-342900">
              <a:buFont typeface="Wingdings" panose="05000000000000000000" pitchFamily="2" charset="2"/>
              <a:buChar char="§"/>
            </a:pPr>
            <a:r>
              <a:rPr lang="pl-PL" sz="2000" dirty="0"/>
              <a:t>brak możliwości pobrania większej liczby kart </a:t>
            </a:r>
            <a:r>
              <a:rPr lang="pl-PL" sz="2000" dirty="0" smtClean="0"/>
              <a:t>papierowych </a:t>
            </a:r>
            <a:endParaRPr lang="pl-PL" sz="2000" dirty="0"/>
          </a:p>
          <a:p>
            <a:pPr marL="342900" indent="-342900">
              <a:buFont typeface="Wingdings" panose="05000000000000000000" pitchFamily="2" charset="2"/>
              <a:buChar char="§"/>
            </a:pPr>
            <a:r>
              <a:rPr lang="pl-PL" sz="2000" dirty="0" smtClean="0"/>
              <a:t>kod </a:t>
            </a:r>
            <a:r>
              <a:rPr lang="pl-PL" sz="2000" dirty="0"/>
              <a:t>kreskowy na kartach </a:t>
            </a:r>
            <a:r>
              <a:rPr lang="pl-PL" sz="2000" dirty="0" smtClean="0"/>
              <a:t>papierowych</a:t>
            </a:r>
          </a:p>
          <a:p>
            <a:pPr marL="342900" indent="-342900">
              <a:buFont typeface="Wingdings" panose="05000000000000000000" pitchFamily="2" charset="2"/>
              <a:buChar char="§"/>
            </a:pPr>
            <a:r>
              <a:rPr lang="pl-PL" sz="2000" dirty="0" smtClean="0"/>
              <a:t>konieczność </a:t>
            </a:r>
            <a:r>
              <a:rPr lang="pl-PL" sz="2000" dirty="0"/>
              <a:t>podania </a:t>
            </a:r>
            <a:r>
              <a:rPr lang="pl-PL" sz="2000" dirty="0" smtClean="0"/>
              <a:t>wieku</a:t>
            </a:r>
          </a:p>
          <a:p>
            <a:pPr marL="342900" indent="-342900">
              <a:buFont typeface="Wingdings" panose="05000000000000000000" pitchFamily="2" charset="2"/>
              <a:buChar char="§"/>
            </a:pPr>
            <a:r>
              <a:rPr lang="pl-PL" sz="2000" dirty="0" smtClean="0"/>
              <a:t>niedostosowanie karty do głosowania do potrzeb osób głuchych (bez znajomości języka polskiego)</a:t>
            </a:r>
            <a:endParaRPr lang="pl-PL" dirty="0"/>
          </a:p>
        </p:txBody>
      </p:sp>
      <p:pic>
        <p:nvPicPr>
          <p:cNvPr id="12" name="Symbol zastępczy zawartości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pic>
        <p:nvPicPr>
          <p:cNvPr id="15" name="Obraz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425" y="1657410"/>
            <a:ext cx="1080120" cy="578474"/>
          </a:xfrm>
          <a:prstGeom prst="rect">
            <a:avLst/>
          </a:prstGeom>
        </p:spPr>
      </p:pic>
    </p:spTree>
    <p:extLst>
      <p:ext uri="{BB962C8B-B14F-4D97-AF65-F5344CB8AC3E}">
        <p14:creationId xmlns:p14="http://schemas.microsoft.com/office/powerpoint/2010/main" val="14851202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dirty="0" smtClean="0">
                <a:solidFill>
                  <a:schemeClr val="bg1"/>
                </a:solidFill>
              </a:rPr>
              <a:t>BUDŻET OBYWATELSKI 2021 </a:t>
            </a:r>
            <a:r>
              <a:rPr lang="pl-PL" sz="3200" dirty="0">
                <a:solidFill>
                  <a:schemeClr val="bg1"/>
                </a:solidFill>
              </a:rPr>
              <a:t>– </a:t>
            </a:r>
            <a:r>
              <a:rPr lang="pl-PL" sz="3200" dirty="0" smtClean="0">
                <a:solidFill>
                  <a:schemeClr val="bg1"/>
                </a:solidFill>
              </a:rPr>
              <a:t>EWALUACJA</a:t>
            </a:r>
            <a:endParaRPr lang="pl-PL" sz="3200"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655647" y="3378815"/>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graphicFrame>
        <p:nvGraphicFramePr>
          <p:cNvPr id="9" name="Wykres 8"/>
          <p:cNvGraphicFramePr>
            <a:graphicFrameLocks/>
          </p:cNvGraphicFramePr>
          <p:nvPr>
            <p:extLst>
              <p:ext uri="{D42A27DB-BD31-4B8C-83A1-F6EECF244321}">
                <p14:modId xmlns:p14="http://schemas.microsoft.com/office/powerpoint/2010/main" val="4098314073"/>
              </p:ext>
            </p:extLst>
          </p:nvPr>
        </p:nvGraphicFramePr>
        <p:xfrm>
          <a:off x="1487488" y="1340768"/>
          <a:ext cx="8352928" cy="4526434"/>
        </p:xfrm>
        <a:graphic>
          <a:graphicData uri="http://schemas.openxmlformats.org/drawingml/2006/chart">
            <c:chart xmlns:c="http://schemas.openxmlformats.org/drawingml/2006/chart" xmlns:r="http://schemas.openxmlformats.org/officeDocument/2006/relationships" r:id="rId4"/>
          </a:graphicData>
        </a:graphic>
      </p:graphicFrame>
      <p:pic>
        <p:nvPicPr>
          <p:cNvPr id="12"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
        <p:nvSpPr>
          <p:cNvPr id="5" name="pole tekstowe 4"/>
          <p:cNvSpPr txBox="1"/>
          <p:nvPr/>
        </p:nvSpPr>
        <p:spPr>
          <a:xfrm>
            <a:off x="263352" y="5589240"/>
            <a:ext cx="10371923" cy="1200329"/>
          </a:xfrm>
          <a:prstGeom prst="rect">
            <a:avLst/>
          </a:prstGeom>
          <a:noFill/>
        </p:spPr>
        <p:txBody>
          <a:bodyPr wrap="square" rtlCol="0">
            <a:spAutoFit/>
          </a:bodyPr>
          <a:lstStyle/>
          <a:p>
            <a:r>
              <a:rPr lang="pl-PL" dirty="0"/>
              <a:t>Wykres </a:t>
            </a:r>
            <a:r>
              <a:rPr lang="pl-PL" dirty="0" smtClean="0"/>
              <a:t>kołowy przedstawiający odpowiedzi na pytanie: w jakiej formie powinno odbywać się głosowanie na projekty w kolejnych edycjach budżetu obywatelskiego? 74% chciałoby, aby głosowanie było możliwe do wyboru – w formie papierowej lub elektronicznej, 25%  zaznaczyło odpowiedź dotyczącą wyłącznie głosowania w formie elektronicznej oraz 1% - wyłącznie w formie papierowej.</a:t>
            </a:r>
            <a:endParaRPr lang="pl-PL" dirty="0"/>
          </a:p>
        </p:txBody>
      </p:sp>
    </p:spTree>
    <p:extLst>
      <p:ext uri="{BB962C8B-B14F-4D97-AF65-F5344CB8AC3E}">
        <p14:creationId xmlns:p14="http://schemas.microsoft.com/office/powerpoint/2010/main" val="13013793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10881712" y="2721998"/>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graphicFrame>
        <p:nvGraphicFramePr>
          <p:cNvPr id="15" name="Wykres 14"/>
          <p:cNvGraphicFramePr>
            <a:graphicFrameLocks/>
          </p:cNvGraphicFramePr>
          <p:nvPr>
            <p:extLst>
              <p:ext uri="{D42A27DB-BD31-4B8C-83A1-F6EECF244321}">
                <p14:modId xmlns:p14="http://schemas.microsoft.com/office/powerpoint/2010/main" val="1534140307"/>
              </p:ext>
            </p:extLst>
          </p:nvPr>
        </p:nvGraphicFramePr>
        <p:xfrm>
          <a:off x="1199456" y="1154602"/>
          <a:ext cx="9145016" cy="4434638"/>
        </p:xfrm>
        <a:graphic>
          <a:graphicData uri="http://schemas.openxmlformats.org/drawingml/2006/chart">
            <c:chart xmlns:c="http://schemas.openxmlformats.org/drawingml/2006/chart" xmlns:r="http://schemas.openxmlformats.org/officeDocument/2006/relationships" r:id="rId4"/>
          </a:graphicData>
        </a:graphic>
      </p:graphicFrame>
      <p:pic>
        <p:nvPicPr>
          <p:cNvPr id="9"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2" name="Obraz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
        <p:nvSpPr>
          <p:cNvPr id="4" name="pole tekstowe 3"/>
          <p:cNvSpPr txBox="1"/>
          <p:nvPr/>
        </p:nvSpPr>
        <p:spPr>
          <a:xfrm>
            <a:off x="424658" y="5563009"/>
            <a:ext cx="10369152" cy="1200329"/>
          </a:xfrm>
          <a:prstGeom prst="rect">
            <a:avLst/>
          </a:prstGeom>
          <a:noFill/>
        </p:spPr>
        <p:txBody>
          <a:bodyPr wrap="square" rtlCol="0">
            <a:spAutoFit/>
          </a:bodyPr>
          <a:lstStyle/>
          <a:p>
            <a:r>
              <a:rPr lang="pl-PL" dirty="0"/>
              <a:t>Wykres </a:t>
            </a:r>
            <a:r>
              <a:rPr lang="pl-PL" dirty="0" smtClean="0"/>
              <a:t>kołowy przedstawia odpowiedzi na pytanie: czy mieszkaniec powinien mieć możliwość głosowania na projekty osiedlowe jedynie z osiedla, na którym mieszka? 84% respondentów zaznaczyło „nie, mieszkaniec powinien mieć możliwość zagłosowania na dowolne projekty, również z innych osiedli”, 10% respondentów zaznaczyło „tak” oraz 6% zaznaczyło „trudno powiedzieć”.</a:t>
            </a:r>
            <a:endParaRPr lang="pl-PL" dirty="0"/>
          </a:p>
        </p:txBody>
      </p:sp>
    </p:spTree>
    <p:extLst>
      <p:ext uri="{BB962C8B-B14F-4D97-AF65-F5344CB8AC3E}">
        <p14:creationId xmlns:p14="http://schemas.microsoft.com/office/powerpoint/2010/main" val="39673788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268555" y="509986"/>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graphicFrame>
        <p:nvGraphicFramePr>
          <p:cNvPr id="15" name="Wykres 14"/>
          <p:cNvGraphicFramePr>
            <a:graphicFrameLocks/>
          </p:cNvGraphicFramePr>
          <p:nvPr>
            <p:extLst>
              <p:ext uri="{D42A27DB-BD31-4B8C-83A1-F6EECF244321}">
                <p14:modId xmlns:p14="http://schemas.microsoft.com/office/powerpoint/2010/main" val="3412931936"/>
              </p:ext>
            </p:extLst>
          </p:nvPr>
        </p:nvGraphicFramePr>
        <p:xfrm>
          <a:off x="191344" y="1340768"/>
          <a:ext cx="10729191" cy="4104456"/>
        </p:xfrm>
        <a:graphic>
          <a:graphicData uri="http://schemas.openxmlformats.org/drawingml/2006/chart">
            <c:chart xmlns:c="http://schemas.openxmlformats.org/drawingml/2006/chart" xmlns:r="http://schemas.openxmlformats.org/officeDocument/2006/relationships" r:id="rId4"/>
          </a:graphicData>
        </a:graphic>
      </p:graphicFrame>
      <p:pic>
        <p:nvPicPr>
          <p:cNvPr id="9"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3" name="Obraz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
        <p:nvSpPr>
          <p:cNvPr id="6" name="Objaśnienie prostokątne 5"/>
          <p:cNvSpPr/>
          <p:nvPr/>
        </p:nvSpPr>
        <p:spPr>
          <a:xfrm>
            <a:off x="10499109" y="2841707"/>
            <a:ext cx="1584176" cy="1114786"/>
          </a:xfrm>
          <a:prstGeom prst="wedgeRectCallout">
            <a:avLst>
              <a:gd name="adj1" fmla="val -86853"/>
              <a:gd name="adj2" fmla="val 20265"/>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pole tekstowe 6"/>
          <p:cNvSpPr txBox="1"/>
          <p:nvPr/>
        </p:nvSpPr>
        <p:spPr>
          <a:xfrm>
            <a:off x="10499109" y="2868087"/>
            <a:ext cx="1584176" cy="1077218"/>
          </a:xfrm>
          <a:prstGeom prst="rect">
            <a:avLst/>
          </a:prstGeom>
          <a:noFill/>
        </p:spPr>
        <p:txBody>
          <a:bodyPr wrap="square" rtlCol="0">
            <a:spAutoFit/>
          </a:bodyPr>
          <a:lstStyle/>
          <a:p>
            <a:r>
              <a:rPr lang="pl-PL" sz="1600" b="1" dirty="0" smtClean="0"/>
              <a:t>Inne propozycje  mieszkańców w kolejnym slajdzie</a:t>
            </a:r>
            <a:endParaRPr lang="pl-PL" sz="1600" b="1" dirty="0"/>
          </a:p>
        </p:txBody>
      </p:sp>
      <p:sp>
        <p:nvSpPr>
          <p:cNvPr id="4" name="pole tekstowe 3"/>
          <p:cNvSpPr txBox="1"/>
          <p:nvPr/>
        </p:nvSpPr>
        <p:spPr>
          <a:xfrm>
            <a:off x="44756" y="5410554"/>
            <a:ext cx="10615000" cy="1477328"/>
          </a:xfrm>
          <a:prstGeom prst="rect">
            <a:avLst/>
          </a:prstGeom>
          <a:noFill/>
        </p:spPr>
        <p:txBody>
          <a:bodyPr wrap="square" rtlCol="0">
            <a:spAutoFit/>
          </a:bodyPr>
          <a:lstStyle/>
          <a:p>
            <a:r>
              <a:rPr lang="pl-PL" dirty="0"/>
              <a:t>Wykres </a:t>
            </a:r>
            <a:r>
              <a:rPr lang="pl-PL" dirty="0" smtClean="0"/>
              <a:t>kolumnowy przedstawia odpowiedzi na pytanie: w jaki sposób powinna zostać podzielona ogólna kwota przeznaczona na budżet obywatelski? 322 osoby zaznaczyło „po równo na obie kategorie: </a:t>
            </a:r>
            <a:r>
              <a:rPr lang="pl-PL" dirty="0" err="1" smtClean="0"/>
              <a:t>ogólnomiejskie</a:t>
            </a:r>
            <a:r>
              <a:rPr lang="pl-PL" dirty="0" smtClean="0"/>
              <a:t> i osiedlowe”, 176 osób wybrało „więcej na kategorię projektów osiedlowych”, 198 osób zaznaczyło „więcej na kategorię projektów </a:t>
            </a:r>
            <a:r>
              <a:rPr lang="pl-PL" dirty="0" err="1" smtClean="0"/>
              <a:t>ogólnomiejskich</a:t>
            </a:r>
            <a:r>
              <a:rPr lang="pl-PL" dirty="0" smtClean="0"/>
              <a:t>” oraz 18 osób wybrało odpowiedź „inne” (szczegóły przedstawia kolejny slajd)</a:t>
            </a:r>
            <a:endParaRPr lang="pl-PL" dirty="0"/>
          </a:p>
        </p:txBody>
      </p:sp>
    </p:spTree>
    <p:extLst>
      <p:ext uri="{BB962C8B-B14F-4D97-AF65-F5344CB8AC3E}">
        <p14:creationId xmlns:p14="http://schemas.microsoft.com/office/powerpoint/2010/main" val="8092667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2020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sp>
        <p:nvSpPr>
          <p:cNvPr id="6" name="pole tekstowe 5"/>
          <p:cNvSpPr txBox="1"/>
          <p:nvPr/>
        </p:nvSpPr>
        <p:spPr>
          <a:xfrm>
            <a:off x="1104609" y="2158292"/>
            <a:ext cx="11052016" cy="4370427"/>
          </a:xfrm>
          <a:prstGeom prst="rect">
            <a:avLst/>
          </a:prstGeom>
          <a:noFill/>
        </p:spPr>
        <p:txBody>
          <a:bodyPr wrap="square" rtlCol="0">
            <a:spAutoFit/>
          </a:bodyPr>
          <a:lstStyle/>
          <a:p>
            <a:r>
              <a:rPr lang="pl-PL" sz="2400" b="1" dirty="0" smtClean="0"/>
              <a:t>W </a:t>
            </a:r>
            <a:r>
              <a:rPr lang="pl-PL" sz="2400" b="1" dirty="0"/>
              <a:t>jaki sposób w Pana/i ocenie powinna zostać podzielona ogólna kwota przeznaczona na Budżet Obywatelski</a:t>
            </a:r>
            <a:r>
              <a:rPr lang="pl-PL" sz="2400" b="1" dirty="0" smtClean="0"/>
              <a:t>?</a:t>
            </a:r>
          </a:p>
          <a:p>
            <a:endParaRPr lang="pl-PL" b="1" dirty="0"/>
          </a:p>
          <a:p>
            <a:pPr marL="285750" indent="-285750">
              <a:buFont typeface="Wingdings" panose="05000000000000000000" pitchFamily="2" charset="2"/>
              <a:buChar char="§"/>
            </a:pPr>
            <a:r>
              <a:rPr lang="pl-PL" sz="2000" dirty="0" smtClean="0"/>
              <a:t>podział </a:t>
            </a:r>
            <a:r>
              <a:rPr lang="pl-PL" sz="2000" dirty="0"/>
              <a:t>na kategorie nie jest </a:t>
            </a:r>
            <a:r>
              <a:rPr lang="pl-PL" sz="2000" dirty="0" smtClean="0"/>
              <a:t>potrzebny, ogólna </a:t>
            </a:r>
            <a:r>
              <a:rPr lang="pl-PL" sz="2000" dirty="0"/>
              <a:t>kwota powinna być rozdysponowana na projekty, które wygrają większością głosów mieszkańców, bez względu na to, do jakiej kategorii </a:t>
            </a:r>
            <a:r>
              <a:rPr lang="pl-PL" sz="2000" dirty="0" smtClean="0"/>
              <a:t>zostały zaliczone,</a:t>
            </a:r>
          </a:p>
          <a:p>
            <a:pPr marL="285750" indent="-285750">
              <a:buFont typeface="Wingdings" panose="05000000000000000000" pitchFamily="2" charset="2"/>
              <a:buChar char="§"/>
            </a:pPr>
            <a:r>
              <a:rPr lang="pl-PL" sz="2000" dirty="0" smtClean="0"/>
              <a:t>1/3 </a:t>
            </a:r>
            <a:r>
              <a:rPr lang="pl-PL" sz="2000" dirty="0"/>
              <a:t>na </a:t>
            </a:r>
            <a:r>
              <a:rPr lang="pl-PL" sz="2000" dirty="0" smtClean="0"/>
              <a:t>projekty osiedlowe</a:t>
            </a:r>
            <a:r>
              <a:rPr lang="pl-PL" sz="2000" dirty="0"/>
              <a:t>, 2/3 na </a:t>
            </a:r>
            <a:r>
              <a:rPr lang="pl-PL" sz="2000" dirty="0" smtClean="0"/>
              <a:t>projekty </a:t>
            </a:r>
            <a:r>
              <a:rPr lang="pl-PL" sz="2000" dirty="0" err="1" smtClean="0"/>
              <a:t>ogólnomiejskie</a:t>
            </a:r>
            <a:r>
              <a:rPr lang="pl-PL" sz="2000" dirty="0" smtClean="0"/>
              <a:t>,</a:t>
            </a:r>
          </a:p>
          <a:p>
            <a:pPr marL="285750" indent="-285750">
              <a:buFont typeface="Wingdings" panose="05000000000000000000" pitchFamily="2" charset="2"/>
              <a:buChar char="§"/>
            </a:pPr>
            <a:r>
              <a:rPr lang="pl-PL" sz="2000" dirty="0" smtClean="0"/>
              <a:t>wydzielić </a:t>
            </a:r>
            <a:r>
              <a:rPr lang="pl-PL" sz="2000" dirty="0"/>
              <a:t>budżet </a:t>
            </a:r>
            <a:r>
              <a:rPr lang="pl-PL" sz="2000" dirty="0" smtClean="0"/>
              <a:t>rzędu, </a:t>
            </a:r>
            <a:r>
              <a:rPr lang="pl-PL" sz="2000" dirty="0"/>
              <a:t>np.  200-400 tysięcy zł na projekty </a:t>
            </a:r>
            <a:r>
              <a:rPr lang="pl-PL" sz="2000" dirty="0" smtClean="0"/>
              <a:t>„drobne” (do </a:t>
            </a:r>
            <a:r>
              <a:rPr lang="pl-PL" sz="2000" dirty="0"/>
              <a:t>50-80 tysięcy </a:t>
            </a:r>
            <a:r>
              <a:rPr lang="pl-PL" sz="2000" dirty="0" smtClean="0"/>
              <a:t>zł),</a:t>
            </a:r>
          </a:p>
          <a:p>
            <a:pPr marL="285750" indent="-285750">
              <a:buFont typeface="Wingdings" panose="05000000000000000000" pitchFamily="2" charset="2"/>
              <a:buChar char="§"/>
            </a:pPr>
            <a:r>
              <a:rPr lang="pl-PL" sz="2000" dirty="0"/>
              <a:t>m</a:t>
            </a:r>
            <a:r>
              <a:rPr lang="pl-PL" sz="2000" dirty="0" smtClean="0"/>
              <a:t>ałe </a:t>
            </a:r>
            <a:r>
              <a:rPr lang="pl-PL" sz="2000" dirty="0"/>
              <a:t>projekty mają mniejsze szanse, bo lepiej głosować na </a:t>
            </a:r>
            <a:r>
              <a:rPr lang="pl-PL" sz="2000" dirty="0" smtClean="0"/>
              <a:t>„coś wielkiego”. </a:t>
            </a:r>
            <a:r>
              <a:rPr lang="pl-PL" sz="2000" dirty="0"/>
              <a:t>Może każdy głosujący zamiast 4 głosów proponowałby rozdysponowanie 4 mln zł? Wtedy małe projekty miałyby dużo większe szanse </a:t>
            </a:r>
            <a:r>
              <a:rPr lang="pl-PL" sz="2000" dirty="0" smtClean="0"/>
              <a:t>realizacji.</a:t>
            </a:r>
            <a:endParaRPr lang="pl-PL" sz="2000" dirty="0"/>
          </a:p>
          <a:p>
            <a:pPr marL="285750" indent="-285750">
              <a:buFontTx/>
              <a:buChar char="-"/>
            </a:pPr>
            <a:endParaRPr lang="pl-PL" dirty="0"/>
          </a:p>
          <a:p>
            <a:endParaRPr lang="pl-PL" b="1" dirty="0" smtClean="0"/>
          </a:p>
          <a:p>
            <a:endParaRPr lang="pl-PL" b="1" dirty="0"/>
          </a:p>
          <a:p>
            <a:r>
              <a:rPr lang="pl-PL" b="1" dirty="0" smtClean="0"/>
              <a:t> </a:t>
            </a:r>
            <a:endParaRPr lang="pl-PL" dirty="0"/>
          </a:p>
        </p:txBody>
      </p:sp>
      <p:pic>
        <p:nvPicPr>
          <p:cNvPr id="9" name="Symbol zastępczy zawartości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3" name="Obraz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pic>
        <p:nvPicPr>
          <p:cNvPr id="14" name="Obraz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683" y="1776346"/>
            <a:ext cx="960926" cy="514638"/>
          </a:xfrm>
          <a:prstGeom prst="rect">
            <a:avLst/>
          </a:prstGeom>
        </p:spPr>
      </p:pic>
    </p:spTree>
    <p:extLst>
      <p:ext uri="{BB962C8B-B14F-4D97-AF65-F5344CB8AC3E}">
        <p14:creationId xmlns:p14="http://schemas.microsoft.com/office/powerpoint/2010/main" val="32828569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367615" y="1528856"/>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DaxPro-Medium" panose="02000506060000020004" pitchFamily="50" charset="-18"/>
              </a:rPr>
              <a:t>Wyniki ankiety ewaluacyjnej przeprowadzonej podczas </a:t>
            </a:r>
            <a:r>
              <a:rPr lang="pl-PL" sz="1600" dirty="0" smtClean="0">
                <a:latin typeface="DaxPro-Medium" panose="02000506060000020004" pitchFamily="50" charset="-18"/>
              </a:rPr>
              <a:t>głosowania mieszkańców</a:t>
            </a:r>
            <a:endParaRPr lang="pl-PL" sz="1600" dirty="0">
              <a:latin typeface="DaxPro-Medium" panose="02000506060000020004" pitchFamily="50" charset="-18"/>
            </a:endParaRPr>
          </a:p>
          <a:p>
            <a:pPr marL="0" indent="0" algn="ctr">
              <a:buNone/>
            </a:pPr>
            <a:endParaRPr lang="pl-PL" sz="1400" dirty="0">
              <a:latin typeface="DaxPro-Medium" panose="02000506060000020004" pitchFamily="50" charset="-18"/>
            </a:endParaRPr>
          </a:p>
        </p:txBody>
      </p:sp>
      <p:graphicFrame>
        <p:nvGraphicFramePr>
          <p:cNvPr id="9" name="Wykres 8"/>
          <p:cNvGraphicFramePr>
            <a:graphicFrameLocks/>
          </p:cNvGraphicFramePr>
          <p:nvPr>
            <p:extLst>
              <p:ext uri="{D42A27DB-BD31-4B8C-83A1-F6EECF244321}">
                <p14:modId xmlns:p14="http://schemas.microsoft.com/office/powerpoint/2010/main" val="2294639140"/>
              </p:ext>
            </p:extLst>
          </p:nvPr>
        </p:nvGraphicFramePr>
        <p:xfrm>
          <a:off x="1559496" y="1135869"/>
          <a:ext cx="8712968" cy="3949315"/>
        </p:xfrm>
        <a:graphic>
          <a:graphicData uri="http://schemas.openxmlformats.org/drawingml/2006/chart">
            <c:chart xmlns:c="http://schemas.openxmlformats.org/drawingml/2006/chart" xmlns:r="http://schemas.openxmlformats.org/officeDocument/2006/relationships" r:id="rId4"/>
          </a:graphicData>
        </a:graphic>
      </p:graphicFrame>
      <p:pic>
        <p:nvPicPr>
          <p:cNvPr id="13"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
        <p:nvSpPr>
          <p:cNvPr id="4" name="pole tekstowe 3"/>
          <p:cNvSpPr txBox="1"/>
          <p:nvPr/>
        </p:nvSpPr>
        <p:spPr>
          <a:xfrm>
            <a:off x="263352" y="5320992"/>
            <a:ext cx="9649072" cy="1477328"/>
          </a:xfrm>
          <a:prstGeom prst="rect">
            <a:avLst/>
          </a:prstGeom>
          <a:noFill/>
        </p:spPr>
        <p:txBody>
          <a:bodyPr wrap="square" rtlCol="0">
            <a:spAutoFit/>
          </a:bodyPr>
          <a:lstStyle/>
          <a:p>
            <a:r>
              <a:rPr lang="pl-PL" dirty="0"/>
              <a:t>Wykres </a:t>
            </a:r>
            <a:r>
              <a:rPr lang="pl-PL" dirty="0" smtClean="0"/>
              <a:t>kolumnowy przedstawia odpowiedzi na pytanie: czy satysfakcjonująca jest liczba 4 głosów możliwych do oddania przez 1 mieszkańca na projekty budżetu obywatelskiego? Odpowiedź „trudno powiedzieć” wybrało 63 osoby, odpowiedź „tak, liczba głosów jest wystarczająca” wybrało 737 osób, odpowiedź „nie, głosów powinno być mniej” zaznaczyło 61 osób oraz odpowiedź „nie, głosów powinno być więcej” wybrało 129 osób. </a:t>
            </a:r>
            <a:endParaRPr lang="pl-PL" dirty="0"/>
          </a:p>
        </p:txBody>
      </p:sp>
    </p:spTree>
    <p:extLst>
      <p:ext uri="{BB962C8B-B14F-4D97-AF65-F5344CB8AC3E}">
        <p14:creationId xmlns:p14="http://schemas.microsoft.com/office/powerpoint/2010/main" val="38136049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367615" y="1528856"/>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mj-lt"/>
            </a:endParaRPr>
          </a:p>
        </p:txBody>
      </p:sp>
      <p:sp>
        <p:nvSpPr>
          <p:cNvPr id="4" name="pole tekstowe 3"/>
          <p:cNvSpPr txBox="1"/>
          <p:nvPr/>
        </p:nvSpPr>
        <p:spPr>
          <a:xfrm>
            <a:off x="1100486" y="1345991"/>
            <a:ext cx="9577064" cy="1446550"/>
          </a:xfrm>
          <a:prstGeom prst="rect">
            <a:avLst/>
          </a:prstGeom>
          <a:noFill/>
        </p:spPr>
        <p:txBody>
          <a:bodyPr wrap="square" rtlCol="0">
            <a:spAutoFit/>
          </a:bodyPr>
          <a:lstStyle/>
          <a:p>
            <a:r>
              <a:rPr lang="pl-PL" sz="2400" b="1" dirty="0"/>
              <a:t>Jakie nowe działania lub zmiany Pana/i zdaniem należałoby wprowadzić do procesu Budżetu Obywatelskiego w kolejnych latach</a:t>
            </a:r>
            <a:r>
              <a:rPr lang="pl-PL" sz="2400" b="1" dirty="0" smtClean="0"/>
              <a:t>?</a:t>
            </a:r>
          </a:p>
          <a:p>
            <a:endParaRPr lang="pl-PL" sz="2000" b="1" dirty="0" smtClean="0"/>
          </a:p>
          <a:p>
            <a:pPr marL="285750" indent="-285750">
              <a:buFont typeface="Wingdings" panose="05000000000000000000" pitchFamily="2" charset="2"/>
              <a:buChar char="Ø"/>
            </a:pPr>
            <a:r>
              <a:rPr lang="pl-PL" sz="2000" dirty="0" smtClean="0"/>
              <a:t>nie </a:t>
            </a:r>
            <a:r>
              <a:rPr lang="pl-PL" sz="2000" dirty="0"/>
              <a:t>powinny być dopuszczane </a:t>
            </a:r>
            <a:r>
              <a:rPr lang="pl-PL" sz="2000" dirty="0" smtClean="0"/>
              <a:t>projekty:</a:t>
            </a:r>
          </a:p>
        </p:txBody>
      </p:sp>
      <p:sp>
        <p:nvSpPr>
          <p:cNvPr id="5" name="pole tekstowe 4"/>
          <p:cNvSpPr txBox="1"/>
          <p:nvPr/>
        </p:nvSpPr>
        <p:spPr>
          <a:xfrm>
            <a:off x="1437003" y="2638653"/>
            <a:ext cx="10221697" cy="2308324"/>
          </a:xfrm>
          <a:prstGeom prst="rect">
            <a:avLst/>
          </a:prstGeom>
          <a:noFill/>
        </p:spPr>
        <p:txBody>
          <a:bodyPr wrap="square" rtlCol="0">
            <a:spAutoFit/>
          </a:bodyPr>
          <a:lstStyle/>
          <a:p>
            <a:pPr marL="285750" indent="-285750">
              <a:buFont typeface="Wingdings" panose="05000000000000000000" pitchFamily="2" charset="2"/>
              <a:buChar char="§"/>
            </a:pPr>
            <a:r>
              <a:rPr lang="pl-PL" dirty="0" smtClean="0"/>
              <a:t>które </a:t>
            </a:r>
            <a:r>
              <a:rPr lang="pl-PL" dirty="0"/>
              <a:t>są koniecznością i obowiązkiem </a:t>
            </a:r>
            <a:r>
              <a:rPr lang="pl-PL" dirty="0" smtClean="0"/>
              <a:t>urzędu, </a:t>
            </a:r>
            <a:r>
              <a:rPr lang="pl-PL" dirty="0"/>
              <a:t>tzn. powinny być realizowane poza Budżetem Obywatelskim np.: kanalizacja deszczowa, projekty na terenie szkół oraz miejskich instytucji (podświetlenie budynku, kładka, kawiarenka, przystanek, elewacje szkół, </a:t>
            </a:r>
            <a:r>
              <a:rPr lang="pl-PL" dirty="0" smtClean="0"/>
              <a:t>ambulans, </a:t>
            </a:r>
            <a:r>
              <a:rPr lang="pl-PL" dirty="0"/>
              <a:t>zakup urządzeń </a:t>
            </a:r>
            <a:r>
              <a:rPr lang="pl-PL" dirty="0" smtClean="0"/>
              <a:t>oczyszczających);</a:t>
            </a:r>
          </a:p>
          <a:p>
            <a:pPr marL="285750" indent="-285750">
              <a:buFont typeface="Wingdings" panose="05000000000000000000" pitchFamily="2" charset="2"/>
              <a:buChar char="§"/>
            </a:pPr>
            <a:r>
              <a:rPr lang="pl-PL" dirty="0"/>
              <a:t>związane z budową parkingów pod kościołami i </a:t>
            </a:r>
            <a:r>
              <a:rPr lang="pl-PL" dirty="0" smtClean="0"/>
              <a:t>cerkwiami - te </a:t>
            </a:r>
            <a:r>
              <a:rPr lang="pl-PL" dirty="0"/>
              <a:t>powinny być finansowane przez parafie z własnych środków;</a:t>
            </a:r>
          </a:p>
          <a:p>
            <a:pPr marL="285750" indent="-285750">
              <a:buFont typeface="Wingdings" panose="05000000000000000000" pitchFamily="2" charset="2"/>
              <a:buChar char="§"/>
            </a:pPr>
            <a:r>
              <a:rPr lang="pl-PL" dirty="0" smtClean="0"/>
              <a:t>"</a:t>
            </a:r>
            <a:r>
              <a:rPr lang="pl-PL" dirty="0"/>
              <a:t>parkingowe" i związane z budową dróg - to problem spółdzielni i zarządców terenu;</a:t>
            </a:r>
          </a:p>
          <a:p>
            <a:pPr marL="285750" indent="-285750">
              <a:buFont typeface="Wingdings" panose="05000000000000000000" pitchFamily="2" charset="2"/>
              <a:buChar char="§"/>
            </a:pPr>
            <a:r>
              <a:rPr lang="pl-PL" dirty="0"/>
              <a:t>f</a:t>
            </a:r>
            <a:r>
              <a:rPr lang="pl-PL" dirty="0" smtClean="0"/>
              <a:t>estyny i eventy, </a:t>
            </a:r>
            <a:r>
              <a:rPr lang="pl-PL" dirty="0"/>
              <a:t>które </a:t>
            </a:r>
            <a:r>
              <a:rPr lang="pl-PL" dirty="0" smtClean="0"/>
              <a:t>trwają </a:t>
            </a:r>
            <a:r>
              <a:rPr lang="pl-PL" dirty="0"/>
              <a:t>1 dzień</a:t>
            </a:r>
            <a:r>
              <a:rPr lang="pl-PL" dirty="0" smtClean="0"/>
              <a:t>.</a:t>
            </a:r>
            <a:endParaRPr lang="pl-PL" sz="2000" dirty="0"/>
          </a:p>
        </p:txBody>
      </p:sp>
      <p:sp>
        <p:nvSpPr>
          <p:cNvPr id="7" name="pole tekstowe 6"/>
          <p:cNvSpPr txBox="1"/>
          <p:nvPr/>
        </p:nvSpPr>
        <p:spPr>
          <a:xfrm>
            <a:off x="1100486" y="4952306"/>
            <a:ext cx="9967658" cy="1631216"/>
          </a:xfrm>
          <a:prstGeom prst="rect">
            <a:avLst/>
          </a:prstGeom>
          <a:noFill/>
        </p:spPr>
        <p:txBody>
          <a:bodyPr wrap="square" rtlCol="0">
            <a:spAutoFit/>
          </a:bodyPr>
          <a:lstStyle/>
          <a:p>
            <a:pPr marL="285750" indent="-285750">
              <a:buFont typeface="Wingdings" panose="05000000000000000000" pitchFamily="2" charset="2"/>
              <a:buChar char="Ø"/>
            </a:pPr>
            <a:r>
              <a:rPr lang="pl-PL" sz="2000" dirty="0"/>
              <a:t>p</a:t>
            </a:r>
            <a:r>
              <a:rPr lang="pl-PL" sz="2000" dirty="0" smtClean="0"/>
              <a:t>owinna </a:t>
            </a:r>
            <a:r>
              <a:rPr lang="pl-PL" sz="2000" dirty="0"/>
              <a:t>zostać wprowadzona opcja </a:t>
            </a:r>
            <a:r>
              <a:rPr lang="pl-PL" sz="2000" dirty="0" smtClean="0"/>
              <a:t>głosowania </a:t>
            </a:r>
            <a:r>
              <a:rPr lang="pl-PL" sz="2000" dirty="0"/>
              <a:t>na </a:t>
            </a:r>
            <a:r>
              <a:rPr lang="pl-PL" sz="2000" dirty="0" smtClean="0"/>
              <a:t>„nie”, </a:t>
            </a:r>
            <a:r>
              <a:rPr lang="pl-PL" sz="2000" dirty="0"/>
              <a:t>czyli przeciwko </a:t>
            </a:r>
            <a:r>
              <a:rPr lang="pl-PL" sz="2000" dirty="0" smtClean="0"/>
              <a:t>projektom, np</a:t>
            </a:r>
            <a:r>
              <a:rPr lang="pl-PL" sz="2000" dirty="0"/>
              <a:t>. każdy ma możliwość oddania 4 głosów na </a:t>
            </a:r>
            <a:r>
              <a:rPr lang="pl-PL" sz="2000" dirty="0" smtClean="0"/>
              <a:t>„tak” </a:t>
            </a:r>
            <a:r>
              <a:rPr lang="pl-PL" sz="2000" dirty="0"/>
              <a:t>i 4 głosów na </a:t>
            </a:r>
            <a:r>
              <a:rPr lang="pl-PL" sz="2000" dirty="0" smtClean="0"/>
              <a:t>„nie”;</a:t>
            </a:r>
          </a:p>
          <a:p>
            <a:pPr marL="285750" indent="-285750">
              <a:buFont typeface="Wingdings" panose="05000000000000000000" pitchFamily="2" charset="2"/>
              <a:buChar char="Ø"/>
            </a:pPr>
            <a:r>
              <a:rPr lang="pl-PL" sz="2000" dirty="0"/>
              <a:t>projekty osiedlowe - powinny dotyczyć części wspólnych, z których korzystają wszyscy </a:t>
            </a:r>
            <a:r>
              <a:rPr lang="pl-PL" sz="2000" dirty="0" smtClean="0"/>
              <a:t>mieszkańcy oraz </a:t>
            </a:r>
            <a:r>
              <a:rPr lang="pl-PL" sz="2000" dirty="0"/>
              <a:t>rozwiązywać poważne problemy związane z życiem i zdrowiem mieszkańców tej małej </a:t>
            </a:r>
            <a:r>
              <a:rPr lang="pl-PL" sz="2000" dirty="0" smtClean="0"/>
              <a:t>społeczności;</a:t>
            </a:r>
            <a:endParaRPr lang="pl-PL" sz="2000" dirty="0"/>
          </a:p>
        </p:txBody>
      </p:sp>
      <p:pic>
        <p:nvPicPr>
          <p:cNvPr id="13" name="Symbol zastępczy zawartości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Tree>
    <p:extLst>
      <p:ext uri="{BB962C8B-B14F-4D97-AF65-F5344CB8AC3E}">
        <p14:creationId xmlns:p14="http://schemas.microsoft.com/office/powerpoint/2010/main" val="15028239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367615" y="1528856"/>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pic>
        <p:nvPicPr>
          <p:cNvPr id="12" name="Obraz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20536" y="116632"/>
            <a:ext cx="1042904" cy="1117926"/>
          </a:xfrm>
          <a:prstGeom prst="rect">
            <a:avLst/>
          </a:prstGeom>
        </p:spPr>
      </p:pic>
      <p:sp>
        <p:nvSpPr>
          <p:cNvPr id="4" name="pole tekstowe 3"/>
          <p:cNvSpPr txBox="1"/>
          <p:nvPr/>
        </p:nvSpPr>
        <p:spPr>
          <a:xfrm>
            <a:off x="1100486" y="1345991"/>
            <a:ext cx="9577064" cy="1446550"/>
          </a:xfrm>
          <a:prstGeom prst="rect">
            <a:avLst/>
          </a:prstGeom>
          <a:noFill/>
        </p:spPr>
        <p:txBody>
          <a:bodyPr wrap="square" rtlCol="0">
            <a:spAutoFit/>
          </a:bodyPr>
          <a:lstStyle/>
          <a:p>
            <a:r>
              <a:rPr lang="pl-PL" sz="2400" b="1" dirty="0" smtClean="0"/>
              <a:t>c.d. Jakie </a:t>
            </a:r>
            <a:r>
              <a:rPr lang="pl-PL" sz="2400" b="1" dirty="0"/>
              <a:t>nowe działania lub zmiany Pana/i zdaniem należałoby wprowadzić do procesu Budżetu Obywatelskiego w kolejnych latach</a:t>
            </a:r>
            <a:r>
              <a:rPr lang="pl-PL" sz="2400" b="1" dirty="0" smtClean="0"/>
              <a:t>?</a:t>
            </a:r>
          </a:p>
          <a:p>
            <a:endParaRPr lang="pl-PL" sz="2000" b="1" dirty="0" smtClean="0"/>
          </a:p>
          <a:p>
            <a:pPr marL="285750" indent="-285750">
              <a:buFont typeface="Wingdings" panose="05000000000000000000" pitchFamily="2" charset="2"/>
              <a:buChar char="Ø"/>
            </a:pPr>
            <a:r>
              <a:rPr lang="pl-PL" sz="2000" dirty="0" smtClean="0"/>
              <a:t>Utworzenie odrębnych kategorii:</a:t>
            </a:r>
          </a:p>
        </p:txBody>
      </p:sp>
      <p:sp>
        <p:nvSpPr>
          <p:cNvPr id="5" name="pole tekstowe 4"/>
          <p:cNvSpPr txBox="1"/>
          <p:nvPr/>
        </p:nvSpPr>
        <p:spPr>
          <a:xfrm>
            <a:off x="1378108" y="2792541"/>
            <a:ext cx="8784976" cy="1754326"/>
          </a:xfrm>
          <a:prstGeom prst="rect">
            <a:avLst/>
          </a:prstGeom>
          <a:noFill/>
        </p:spPr>
        <p:txBody>
          <a:bodyPr wrap="square" rtlCol="0">
            <a:spAutoFit/>
          </a:bodyPr>
          <a:lstStyle/>
          <a:p>
            <a:pPr marL="285750" indent="-285750">
              <a:buFont typeface="Wingdings" panose="05000000000000000000" pitchFamily="2" charset="2"/>
              <a:buChar char="§"/>
            </a:pPr>
            <a:r>
              <a:rPr lang="pl-PL" dirty="0" smtClean="0"/>
              <a:t>tereny zielone,</a:t>
            </a:r>
          </a:p>
          <a:p>
            <a:pPr marL="285750" indent="-285750">
              <a:buFont typeface="Wingdings" panose="05000000000000000000" pitchFamily="2" charset="2"/>
              <a:buChar char="§"/>
            </a:pPr>
            <a:r>
              <a:rPr lang="pl-PL" dirty="0"/>
              <a:t>p</a:t>
            </a:r>
            <a:r>
              <a:rPr lang="pl-PL" dirty="0" smtClean="0"/>
              <a:t>rojekty szkolne,</a:t>
            </a:r>
          </a:p>
          <a:p>
            <a:pPr marL="285750" indent="-285750">
              <a:buFont typeface="Wingdings" panose="05000000000000000000" pitchFamily="2" charset="2"/>
              <a:buChar char="§"/>
            </a:pPr>
            <a:r>
              <a:rPr lang="pl-PL" dirty="0" smtClean="0"/>
              <a:t>inwestycje drogowe, </a:t>
            </a:r>
            <a:r>
              <a:rPr lang="pl-PL" dirty="0"/>
              <a:t>na które </a:t>
            </a:r>
            <a:r>
              <a:rPr lang="pl-PL" dirty="0" smtClean="0"/>
              <a:t>przeznaczyć max. </a:t>
            </a:r>
            <a:r>
              <a:rPr lang="pl-PL" dirty="0"/>
              <a:t>20 proc </a:t>
            </a:r>
            <a:r>
              <a:rPr lang="pl-PL" dirty="0" smtClean="0"/>
              <a:t>środków,</a:t>
            </a:r>
          </a:p>
          <a:p>
            <a:pPr marL="285750" indent="-285750">
              <a:buFont typeface="Wingdings" panose="05000000000000000000" pitchFamily="2" charset="2"/>
              <a:buChar char="§"/>
            </a:pPr>
            <a:r>
              <a:rPr lang="pl-PL" dirty="0" smtClean="0"/>
              <a:t>parki </a:t>
            </a:r>
            <a:r>
              <a:rPr lang="pl-PL" dirty="0"/>
              <a:t>i </a:t>
            </a:r>
            <a:r>
              <a:rPr lang="pl-PL" dirty="0" smtClean="0"/>
              <a:t>rekreacja,</a:t>
            </a:r>
          </a:p>
          <a:p>
            <a:pPr marL="285750" indent="-285750">
              <a:buFont typeface="Wingdings" panose="05000000000000000000" pitchFamily="2" charset="2"/>
              <a:buChar char="§"/>
            </a:pPr>
            <a:r>
              <a:rPr lang="pl-PL" dirty="0" smtClean="0"/>
              <a:t>muzea </a:t>
            </a:r>
            <a:r>
              <a:rPr lang="pl-PL" dirty="0"/>
              <a:t>i upamiętnianie </a:t>
            </a:r>
            <a:r>
              <a:rPr lang="pl-PL" dirty="0" smtClean="0"/>
              <a:t>historii</a:t>
            </a:r>
          </a:p>
          <a:p>
            <a:pPr marL="285750" indent="-285750">
              <a:buFont typeface="Wingdings" panose="05000000000000000000" pitchFamily="2" charset="2"/>
              <a:buChar char="§"/>
            </a:pPr>
            <a:r>
              <a:rPr lang="pl-PL" dirty="0" smtClean="0"/>
              <a:t>infrastruktura miejska</a:t>
            </a:r>
            <a:endParaRPr lang="pl-PL" dirty="0"/>
          </a:p>
        </p:txBody>
      </p:sp>
      <p:sp>
        <p:nvSpPr>
          <p:cNvPr id="6" name="pole tekstowe 5"/>
          <p:cNvSpPr txBox="1"/>
          <p:nvPr/>
        </p:nvSpPr>
        <p:spPr>
          <a:xfrm>
            <a:off x="922908" y="4596745"/>
            <a:ext cx="10357668" cy="1323439"/>
          </a:xfrm>
          <a:prstGeom prst="rect">
            <a:avLst/>
          </a:prstGeom>
          <a:noFill/>
        </p:spPr>
        <p:txBody>
          <a:bodyPr wrap="square" rtlCol="0">
            <a:spAutoFit/>
          </a:bodyPr>
          <a:lstStyle/>
          <a:p>
            <a:pPr marL="285750" indent="-285750">
              <a:buFont typeface="Wingdings" panose="05000000000000000000" pitchFamily="2" charset="2"/>
              <a:buChar char="Ø"/>
            </a:pPr>
            <a:r>
              <a:rPr lang="pl-PL" sz="2000" dirty="0" smtClean="0"/>
              <a:t>Utworzenie kategorii budżetowych </a:t>
            </a:r>
            <a:r>
              <a:rPr lang="pl-PL" sz="2000" dirty="0"/>
              <a:t>-  ten sposób można będzie głosować na kilka mniejszych projektów w ramach danej puli budżetu zamiast wybierać pomiędzy projektem za kilkadziesiąt </a:t>
            </a:r>
            <a:r>
              <a:rPr lang="pl-PL" sz="2000" dirty="0" smtClean="0"/>
              <a:t>i kilkanaście tysięcy złotych.</a:t>
            </a:r>
            <a:endParaRPr lang="pl-PL" sz="2000" dirty="0"/>
          </a:p>
          <a:p>
            <a:pPr marL="285750" indent="-285750">
              <a:buFont typeface="Wingdings" panose="05000000000000000000" pitchFamily="2" charset="2"/>
              <a:buChar char="Ø"/>
            </a:pPr>
            <a:r>
              <a:rPr lang="pl-PL" sz="2000" dirty="0" smtClean="0"/>
              <a:t>podział kategorii osiedlowej </a:t>
            </a:r>
            <a:r>
              <a:rPr lang="pl-PL" sz="2000" dirty="0"/>
              <a:t>na podkategorie: </a:t>
            </a:r>
            <a:r>
              <a:rPr lang="pl-PL" sz="2000" dirty="0" err="1"/>
              <a:t>infrastuktura</a:t>
            </a:r>
            <a:r>
              <a:rPr lang="pl-PL" sz="2000" dirty="0"/>
              <a:t>, szkoła, rekreacja </a:t>
            </a:r>
            <a:r>
              <a:rPr lang="pl-PL" sz="2000" dirty="0" smtClean="0"/>
              <a:t>itp.</a:t>
            </a:r>
          </a:p>
        </p:txBody>
      </p:sp>
      <p:pic>
        <p:nvPicPr>
          <p:cNvPr id="13" name="Obraz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Tree>
    <p:extLst>
      <p:ext uri="{BB962C8B-B14F-4D97-AF65-F5344CB8AC3E}">
        <p14:creationId xmlns:p14="http://schemas.microsoft.com/office/powerpoint/2010/main" val="40228610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367615" y="1528856"/>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sp>
        <p:nvSpPr>
          <p:cNvPr id="4" name="pole tekstowe 3"/>
          <p:cNvSpPr txBox="1"/>
          <p:nvPr/>
        </p:nvSpPr>
        <p:spPr>
          <a:xfrm>
            <a:off x="1100486" y="1345991"/>
            <a:ext cx="9577064" cy="1415772"/>
          </a:xfrm>
          <a:prstGeom prst="rect">
            <a:avLst/>
          </a:prstGeom>
          <a:noFill/>
        </p:spPr>
        <p:txBody>
          <a:bodyPr wrap="square" rtlCol="0">
            <a:spAutoFit/>
          </a:bodyPr>
          <a:lstStyle/>
          <a:p>
            <a:r>
              <a:rPr lang="pl-PL" sz="2400" b="1" dirty="0" smtClean="0"/>
              <a:t>c.d. Jakie </a:t>
            </a:r>
            <a:r>
              <a:rPr lang="pl-PL" sz="2400" b="1" dirty="0"/>
              <a:t>nowe działania lub zmiany Pana/i zdaniem należałoby wprowadzić do procesu Budżetu Obywatelskiego w kolejnych latach</a:t>
            </a:r>
            <a:r>
              <a:rPr lang="pl-PL" sz="2400" b="1" dirty="0" smtClean="0"/>
              <a:t>?</a:t>
            </a:r>
          </a:p>
          <a:p>
            <a:endParaRPr lang="pl-PL" sz="2000" b="1" dirty="0" smtClean="0"/>
          </a:p>
          <a:p>
            <a:endParaRPr lang="pl-PL" dirty="0"/>
          </a:p>
        </p:txBody>
      </p:sp>
      <p:sp>
        <p:nvSpPr>
          <p:cNvPr id="5" name="pole tekstowe 4"/>
          <p:cNvSpPr txBox="1"/>
          <p:nvPr/>
        </p:nvSpPr>
        <p:spPr>
          <a:xfrm>
            <a:off x="1343138" y="2348880"/>
            <a:ext cx="9721413" cy="5816977"/>
          </a:xfrm>
          <a:prstGeom prst="rect">
            <a:avLst/>
          </a:prstGeom>
          <a:noFill/>
        </p:spPr>
        <p:txBody>
          <a:bodyPr wrap="square" rtlCol="0">
            <a:spAutoFit/>
          </a:bodyPr>
          <a:lstStyle/>
          <a:p>
            <a:pPr marL="285750" indent="-285750">
              <a:buFont typeface="Wingdings" panose="05000000000000000000" pitchFamily="2" charset="2"/>
              <a:buChar char="Ø"/>
            </a:pPr>
            <a:r>
              <a:rPr lang="pl-PL" sz="2000" dirty="0" smtClean="0"/>
              <a:t>większa </a:t>
            </a:r>
            <a:r>
              <a:rPr lang="pl-PL" sz="2000" dirty="0"/>
              <a:t>opieka nad zrealizowanymi </a:t>
            </a:r>
            <a:r>
              <a:rPr lang="pl-PL" sz="2000" dirty="0" smtClean="0"/>
              <a:t>projektami;</a:t>
            </a:r>
          </a:p>
          <a:p>
            <a:pPr marL="285750" indent="-285750">
              <a:buFont typeface="Wingdings" panose="05000000000000000000" pitchFamily="2" charset="2"/>
              <a:buChar char="Ø"/>
            </a:pPr>
            <a:r>
              <a:rPr lang="pl-PL" sz="2000" dirty="0"/>
              <a:t>k</a:t>
            </a:r>
            <a:r>
              <a:rPr lang="pl-PL" sz="2000" dirty="0" smtClean="0"/>
              <a:t>onsekwencja </a:t>
            </a:r>
            <a:r>
              <a:rPr lang="pl-PL" sz="2000" dirty="0"/>
              <a:t>w realizacji </a:t>
            </a:r>
            <a:r>
              <a:rPr lang="pl-PL" sz="2000" dirty="0" smtClean="0"/>
              <a:t>projektów, </a:t>
            </a:r>
            <a:r>
              <a:rPr lang="pl-PL" sz="2000" dirty="0"/>
              <a:t>które </a:t>
            </a:r>
            <a:r>
              <a:rPr lang="pl-PL" sz="2000" dirty="0" smtClean="0"/>
              <a:t>zwyciężyły;</a:t>
            </a:r>
          </a:p>
          <a:p>
            <a:pPr marL="285750" indent="-285750">
              <a:buFont typeface="Wingdings" panose="05000000000000000000" pitchFamily="2" charset="2"/>
              <a:buChar char="Ø"/>
            </a:pPr>
            <a:r>
              <a:rPr lang="pl-PL" sz="2000" dirty="0"/>
              <a:t>więcej ogólnodostępnej informacji na temat statusu realizacji projektów wygranych w poprzednich latach, informowanie wnioskodawców o stanie </a:t>
            </a:r>
            <a:r>
              <a:rPr lang="pl-PL" sz="2000" dirty="0" smtClean="0"/>
              <a:t>realizacji;</a:t>
            </a:r>
          </a:p>
          <a:p>
            <a:pPr marL="285750" indent="-285750">
              <a:buFont typeface="Wingdings" panose="05000000000000000000" pitchFamily="2" charset="2"/>
              <a:buChar char="Ø"/>
            </a:pPr>
            <a:r>
              <a:rPr lang="pl-PL" sz="2000" dirty="0" smtClean="0"/>
              <a:t>do wszystkich biorących udział w głosowaniu powinna </a:t>
            </a:r>
            <a:r>
              <a:rPr lang="pl-PL" sz="2000" dirty="0"/>
              <a:t>być wysyłana informacja o ostatecznych wynikach oraz przewidywanej dacie </a:t>
            </a:r>
            <a:r>
              <a:rPr lang="pl-PL" sz="2000" dirty="0" smtClean="0"/>
              <a:t>rozpoczęcia/zakończenia inwestycji</a:t>
            </a:r>
            <a:r>
              <a:rPr lang="pl-PL" sz="2000" dirty="0"/>
              <a:t>;</a:t>
            </a:r>
            <a:endParaRPr lang="pl-PL" sz="2000" dirty="0" smtClean="0"/>
          </a:p>
          <a:p>
            <a:pPr marL="285750" indent="-285750">
              <a:buFont typeface="Wingdings" panose="05000000000000000000" pitchFamily="2" charset="2"/>
              <a:buChar char="Ø"/>
            </a:pPr>
            <a:r>
              <a:rPr lang="pl-PL" sz="2000" dirty="0"/>
              <a:t>r</a:t>
            </a:r>
            <a:r>
              <a:rPr lang="pl-PL" sz="2000" dirty="0" smtClean="0"/>
              <a:t>zetelna </a:t>
            </a:r>
            <a:r>
              <a:rPr lang="pl-PL" sz="2000" dirty="0"/>
              <a:t>kontrola przydzielania i wydatkowania pieniędzy </a:t>
            </a:r>
            <a:r>
              <a:rPr lang="pl-PL" sz="2000" dirty="0" smtClean="0"/>
              <a:t>publicznych, </a:t>
            </a:r>
            <a:r>
              <a:rPr lang="pl-PL" sz="2000" dirty="0"/>
              <a:t>czyli pochodzących  od podatków, minimalizująca </a:t>
            </a:r>
            <a:r>
              <a:rPr lang="pl-PL" sz="2000" dirty="0" smtClean="0"/>
              <a:t>- nieuniemożliwiająca jakąkolwiek korupcję;</a:t>
            </a:r>
            <a:endParaRPr lang="pl-PL" sz="2000" dirty="0"/>
          </a:p>
          <a:p>
            <a:pPr marL="285750" indent="-285750">
              <a:buFont typeface="Wingdings" panose="05000000000000000000" pitchFamily="2" charset="2"/>
              <a:buChar char="Ø"/>
            </a:pPr>
            <a:r>
              <a:rPr lang="pl-PL" sz="2000" dirty="0"/>
              <a:t>z</a:t>
            </a:r>
            <a:r>
              <a:rPr lang="pl-PL" sz="2000" dirty="0" smtClean="0"/>
              <a:t>apobieganie </a:t>
            </a:r>
            <a:r>
              <a:rPr lang="pl-PL" sz="2000" dirty="0"/>
              <a:t>sytuacjom, w których instytucje </a:t>
            </a:r>
            <a:r>
              <a:rPr lang="pl-PL" sz="2000" dirty="0" smtClean="0"/>
              <a:t>(szkoły</a:t>
            </a:r>
            <a:r>
              <a:rPr lang="pl-PL" sz="2000" dirty="0"/>
              <a:t>) rozdają wypełnione karty, a rola głosującego sprowadza się jedynie do podpisania się pod zgłoszonym projektem. L</a:t>
            </a:r>
            <a:r>
              <a:rPr lang="pl-PL" sz="2000" dirty="0" smtClean="0"/>
              <a:t>udzie </a:t>
            </a:r>
            <a:r>
              <a:rPr lang="pl-PL" sz="2000" dirty="0"/>
              <a:t>oddają głosy, często nie wiedząc na co głosują, </a:t>
            </a:r>
            <a:r>
              <a:rPr lang="pl-PL" sz="2000" dirty="0" smtClean="0"/>
              <a:t>a projekty </a:t>
            </a:r>
            <a:r>
              <a:rPr lang="pl-PL" sz="2000" dirty="0"/>
              <a:t>nie mające wsparcia ważnych instytucji </a:t>
            </a:r>
            <a:r>
              <a:rPr lang="pl-PL" sz="2000" dirty="0" smtClean="0"/>
              <a:t>przepadają;</a:t>
            </a:r>
          </a:p>
          <a:p>
            <a:pPr marL="285750" indent="-285750">
              <a:buFont typeface="Wingdings" panose="05000000000000000000" pitchFamily="2" charset="2"/>
              <a:buChar char="Ø"/>
            </a:pPr>
            <a:r>
              <a:rPr lang="pl-PL" sz="2000" dirty="0" smtClean="0"/>
              <a:t>przeznaczyć </a:t>
            </a:r>
            <a:r>
              <a:rPr lang="pl-PL" sz="2000" dirty="0"/>
              <a:t>więcej środków finansowych na realizację projektów </a:t>
            </a:r>
            <a:r>
              <a:rPr lang="pl-PL" sz="2000" dirty="0" smtClean="0"/>
              <a:t>obywatelskich;</a:t>
            </a:r>
          </a:p>
          <a:p>
            <a:pPr marL="285750" indent="-285750">
              <a:buFont typeface="Wingdings" panose="05000000000000000000" pitchFamily="2" charset="2"/>
              <a:buChar char="Ø"/>
            </a:pPr>
            <a:r>
              <a:rPr lang="pl-PL" sz="2000" dirty="0"/>
              <a:t>placówki oświatowe powinny mieć możliwość złożenia tylko po jednym projekcje</a:t>
            </a:r>
            <a:r>
              <a:rPr lang="pl-PL" sz="2000" dirty="0" smtClean="0"/>
              <a:t>.</a:t>
            </a:r>
            <a:endParaRPr lang="pl-PL" sz="2000" dirty="0"/>
          </a:p>
          <a:p>
            <a:pPr marL="285750" indent="-285750">
              <a:buFont typeface="Wingdings" panose="05000000000000000000" pitchFamily="2" charset="2"/>
              <a:buChar char="Ø"/>
            </a:pPr>
            <a:endParaRPr lang="pl-PL" sz="2000" dirty="0" smtClean="0"/>
          </a:p>
          <a:p>
            <a:pPr marL="285750" indent="-285750">
              <a:buFont typeface="Wingdings" panose="05000000000000000000" pitchFamily="2" charset="2"/>
              <a:buChar char="Ø"/>
            </a:pPr>
            <a:endParaRPr lang="pl-PL" dirty="0" smtClean="0"/>
          </a:p>
          <a:p>
            <a:pPr marL="285750" indent="-285750">
              <a:buFont typeface="Wingdings" panose="05000000000000000000" pitchFamily="2" charset="2"/>
              <a:buChar char="Ø"/>
            </a:pPr>
            <a:endParaRPr lang="pl-PL" dirty="0" smtClean="0"/>
          </a:p>
          <a:p>
            <a:pPr marL="285750" indent="-285750">
              <a:buFont typeface="Wingdings" panose="05000000000000000000" pitchFamily="2" charset="2"/>
              <a:buChar char="Ø"/>
            </a:pPr>
            <a:endParaRPr lang="pl-PL" dirty="0"/>
          </a:p>
          <a:p>
            <a:endParaRPr lang="pl-PL" dirty="0"/>
          </a:p>
        </p:txBody>
      </p:sp>
      <p:pic>
        <p:nvPicPr>
          <p:cNvPr id="13" name="Symbol zastępczy zawartości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Tree>
    <p:extLst>
      <p:ext uri="{BB962C8B-B14F-4D97-AF65-F5344CB8AC3E}">
        <p14:creationId xmlns:p14="http://schemas.microsoft.com/office/powerpoint/2010/main" val="8943304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8433" name="Picture 2" descr="Bez nazwy"/>
          <p:cNvPicPr>
            <a:picLocks noChangeAspect="1" noChangeArrowheads="1"/>
          </p:cNvPicPr>
          <p:nvPr/>
        </p:nvPicPr>
        <p:blipFill>
          <a:blip r:embed="rId3" cstate="print"/>
          <a:srcRect/>
          <a:stretch>
            <a:fillRect/>
          </a:stretch>
        </p:blipFill>
        <p:spPr bwMode="auto">
          <a:xfrm>
            <a:off x="10266526" y="5733256"/>
            <a:ext cx="1590710" cy="1124744"/>
          </a:xfrm>
          <a:prstGeom prst="rect">
            <a:avLst/>
          </a:prstGeom>
          <a:noFill/>
          <a:ln w="9525">
            <a:noFill/>
            <a:miter lim="800000"/>
            <a:headEnd/>
            <a:tailEnd/>
          </a:ln>
        </p:spPr>
      </p:pic>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33968">
            <a:off x="367615" y="1528856"/>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mj-lt"/>
            </a:endParaRPr>
          </a:p>
        </p:txBody>
      </p:sp>
      <p:pic>
        <p:nvPicPr>
          <p:cNvPr id="12" name="Obraz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920536" y="116632"/>
            <a:ext cx="1042904" cy="1117926"/>
          </a:xfrm>
          <a:prstGeom prst="rect">
            <a:avLst/>
          </a:prstGeom>
        </p:spPr>
      </p:pic>
      <p:sp>
        <p:nvSpPr>
          <p:cNvPr id="4" name="pole tekstowe 3"/>
          <p:cNvSpPr txBox="1"/>
          <p:nvPr/>
        </p:nvSpPr>
        <p:spPr>
          <a:xfrm>
            <a:off x="1100486" y="1345991"/>
            <a:ext cx="9577064" cy="1415772"/>
          </a:xfrm>
          <a:prstGeom prst="rect">
            <a:avLst/>
          </a:prstGeom>
          <a:noFill/>
        </p:spPr>
        <p:txBody>
          <a:bodyPr wrap="square" rtlCol="0">
            <a:spAutoFit/>
          </a:bodyPr>
          <a:lstStyle/>
          <a:p>
            <a:r>
              <a:rPr lang="pl-PL" sz="2400" b="1" dirty="0" smtClean="0"/>
              <a:t>c.d. Jakie </a:t>
            </a:r>
            <a:r>
              <a:rPr lang="pl-PL" sz="2400" b="1" dirty="0"/>
              <a:t>nowe działania lub zmiany Pana/i zdaniem należałoby wprowadzić do procesu Budżetu Obywatelskiego w kolejnych latach</a:t>
            </a:r>
            <a:r>
              <a:rPr lang="pl-PL" sz="2400" b="1" dirty="0" smtClean="0"/>
              <a:t>?</a:t>
            </a:r>
          </a:p>
          <a:p>
            <a:endParaRPr lang="pl-PL" sz="2000" b="1" dirty="0" smtClean="0"/>
          </a:p>
          <a:p>
            <a:endParaRPr lang="pl-PL" dirty="0"/>
          </a:p>
        </p:txBody>
      </p:sp>
      <p:sp>
        <p:nvSpPr>
          <p:cNvPr id="5" name="pole tekstowe 4"/>
          <p:cNvSpPr txBox="1"/>
          <p:nvPr/>
        </p:nvSpPr>
        <p:spPr>
          <a:xfrm>
            <a:off x="983432" y="2348880"/>
            <a:ext cx="10513168" cy="5170646"/>
          </a:xfrm>
          <a:prstGeom prst="rect">
            <a:avLst/>
          </a:prstGeom>
          <a:noFill/>
        </p:spPr>
        <p:txBody>
          <a:bodyPr wrap="square" rtlCol="0">
            <a:spAutoFit/>
          </a:bodyPr>
          <a:lstStyle/>
          <a:p>
            <a:pPr marL="285750" indent="-285750">
              <a:buFont typeface="Wingdings" panose="05000000000000000000" pitchFamily="2" charset="2"/>
              <a:buChar char="Ø"/>
            </a:pPr>
            <a:r>
              <a:rPr lang="pl-PL" sz="2000" dirty="0"/>
              <a:t>p</a:t>
            </a:r>
            <a:r>
              <a:rPr lang="pl-PL" sz="2000" dirty="0" smtClean="0"/>
              <a:t>roces </a:t>
            </a:r>
            <a:r>
              <a:rPr lang="pl-PL" sz="2000" dirty="0"/>
              <a:t>wyboru projektów do głosowania powinien być bardziej przejrzysty. W ich ocenie powinno uczestniczyć grono wybitnych i uznanych fachowców i ekspertów ze świata nauki i kultury (profesorowie z białostockich uczelni, lekarze, socjolodzy, ekonomiści, naukowcy), a proces wyboru osób do tego grona powinien być transparenty i otwarty (głosowanie mieszkańców miasta</a:t>
            </a:r>
            <a:r>
              <a:rPr lang="pl-PL" sz="2000" dirty="0" smtClean="0"/>
              <a:t>);</a:t>
            </a:r>
          </a:p>
          <a:p>
            <a:pPr marL="285750" indent="-285750">
              <a:buFont typeface="Wingdings" panose="05000000000000000000" pitchFamily="2" charset="2"/>
              <a:buChar char="Ø"/>
            </a:pPr>
            <a:r>
              <a:rPr lang="pl-PL" sz="2000" dirty="0"/>
              <a:t>d</a:t>
            </a:r>
            <a:r>
              <a:rPr lang="pl-PL" sz="2000" dirty="0" smtClean="0"/>
              <a:t>ecydować </a:t>
            </a:r>
            <a:r>
              <a:rPr lang="pl-PL" sz="2000" dirty="0"/>
              <a:t>powinni Rady Osiedlowe i </a:t>
            </a:r>
            <a:r>
              <a:rPr lang="pl-PL" sz="2000" dirty="0" smtClean="0"/>
              <a:t>Rada Miasta;</a:t>
            </a:r>
            <a:endParaRPr lang="pl-PL" sz="2000" dirty="0"/>
          </a:p>
          <a:p>
            <a:pPr marL="285750" indent="-285750">
              <a:buFont typeface="Wingdings" panose="05000000000000000000" pitchFamily="2" charset="2"/>
              <a:buChar char="Ø"/>
            </a:pPr>
            <a:r>
              <a:rPr lang="pl-PL" sz="2000" dirty="0"/>
              <a:t>w</a:t>
            </a:r>
            <a:r>
              <a:rPr lang="pl-PL" sz="2000" dirty="0" smtClean="0"/>
              <a:t>prowadzenie </a:t>
            </a:r>
            <a:r>
              <a:rPr lang="pl-PL" sz="2000" dirty="0" err="1" smtClean="0"/>
              <a:t>odwołań</a:t>
            </a:r>
            <a:r>
              <a:rPr lang="pl-PL" sz="2000" dirty="0" smtClean="0"/>
              <a:t> </a:t>
            </a:r>
            <a:r>
              <a:rPr lang="pl-PL" sz="2000" dirty="0"/>
              <a:t>od decyzji o odrzuconych projektach, która rozpatrywana byłaby przez radnych opozycyjnych lub czynnik całkowicie społeczny, niezależny od urzędników zależnych od </a:t>
            </a:r>
            <a:r>
              <a:rPr lang="pl-PL" sz="2000" dirty="0" smtClean="0"/>
              <a:t>prezydenta;</a:t>
            </a:r>
          </a:p>
          <a:p>
            <a:pPr marL="285750" indent="-285750">
              <a:buFont typeface="Wingdings" panose="05000000000000000000" pitchFamily="2" charset="2"/>
              <a:buChar char="Ø"/>
            </a:pPr>
            <a:r>
              <a:rPr lang="pl-PL" sz="2000" dirty="0"/>
              <a:t>projekty, które nie otrzymały wystarczającej liczby głosów powinny zostać rozpatrzone przez miasto do realizacji w ramach innych działań i </a:t>
            </a:r>
            <a:r>
              <a:rPr lang="pl-PL" sz="2000" dirty="0" smtClean="0"/>
              <a:t>projektów;</a:t>
            </a:r>
          </a:p>
          <a:p>
            <a:pPr marL="285750" indent="-285750">
              <a:buFont typeface="Wingdings" panose="05000000000000000000" pitchFamily="2" charset="2"/>
              <a:buChar char="Ø"/>
            </a:pPr>
            <a:r>
              <a:rPr lang="pl-PL" sz="2000" dirty="0"/>
              <a:t>z każdego osiedla powinien być wyłaniany co najmniej 1 </a:t>
            </a:r>
            <a:r>
              <a:rPr lang="pl-PL" sz="2000" dirty="0" smtClean="0"/>
              <a:t>projekt;</a:t>
            </a:r>
            <a:endParaRPr lang="pl-PL" sz="2000" dirty="0"/>
          </a:p>
          <a:p>
            <a:pPr marL="285750" indent="-285750">
              <a:buFont typeface="Wingdings" panose="05000000000000000000" pitchFamily="2" charset="2"/>
              <a:buChar char="Ø"/>
            </a:pPr>
            <a:endParaRPr lang="pl-PL" dirty="0"/>
          </a:p>
          <a:p>
            <a:pPr marL="285750" indent="-285750">
              <a:buFont typeface="Wingdings" panose="05000000000000000000" pitchFamily="2" charset="2"/>
              <a:buChar char="Ø"/>
            </a:pPr>
            <a:endParaRPr lang="pl-PL" dirty="0"/>
          </a:p>
          <a:p>
            <a:pPr marL="285750" indent="-285750">
              <a:buFont typeface="Wingdings" panose="05000000000000000000" pitchFamily="2" charset="2"/>
              <a:buChar char="Ø"/>
            </a:pPr>
            <a:endParaRPr lang="pl-PL" dirty="0" smtClean="0"/>
          </a:p>
          <a:p>
            <a:pPr marL="285750" indent="-285750">
              <a:buFont typeface="Wingdings" panose="05000000000000000000" pitchFamily="2" charset="2"/>
              <a:buChar char="Ø"/>
            </a:pPr>
            <a:endParaRPr lang="pl-PL" dirty="0"/>
          </a:p>
          <a:p>
            <a:endParaRPr lang="pl-PL" dirty="0"/>
          </a:p>
        </p:txBody>
      </p:sp>
    </p:spTree>
    <p:extLst>
      <p:ext uri="{BB962C8B-B14F-4D97-AF65-F5344CB8AC3E}">
        <p14:creationId xmlns:p14="http://schemas.microsoft.com/office/powerpoint/2010/main" val="697916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33968">
            <a:off x="459809" y="1232826"/>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sp>
        <p:nvSpPr>
          <p:cNvPr id="4" name="pole tekstowe 3"/>
          <p:cNvSpPr txBox="1"/>
          <p:nvPr/>
        </p:nvSpPr>
        <p:spPr>
          <a:xfrm>
            <a:off x="1100486" y="1345991"/>
            <a:ext cx="9577064" cy="1415772"/>
          </a:xfrm>
          <a:prstGeom prst="rect">
            <a:avLst/>
          </a:prstGeom>
          <a:noFill/>
        </p:spPr>
        <p:txBody>
          <a:bodyPr wrap="square" rtlCol="0">
            <a:spAutoFit/>
          </a:bodyPr>
          <a:lstStyle/>
          <a:p>
            <a:r>
              <a:rPr lang="pl-PL" sz="2400" b="1" dirty="0" smtClean="0"/>
              <a:t>c.d. Jakie </a:t>
            </a:r>
            <a:r>
              <a:rPr lang="pl-PL" sz="2400" b="1" dirty="0"/>
              <a:t>nowe działania lub zmiany Pana/i zdaniem należałoby wprowadzić do procesu Budżetu Obywatelskiego w kolejnych latach</a:t>
            </a:r>
            <a:r>
              <a:rPr lang="pl-PL" sz="2400" b="1" dirty="0" smtClean="0"/>
              <a:t>?</a:t>
            </a:r>
          </a:p>
          <a:p>
            <a:endParaRPr lang="pl-PL" sz="2000" b="1" dirty="0" smtClean="0"/>
          </a:p>
          <a:p>
            <a:endParaRPr lang="pl-PL" dirty="0"/>
          </a:p>
        </p:txBody>
      </p:sp>
      <p:sp>
        <p:nvSpPr>
          <p:cNvPr id="5" name="pole tekstowe 4"/>
          <p:cNvSpPr txBox="1"/>
          <p:nvPr/>
        </p:nvSpPr>
        <p:spPr>
          <a:xfrm>
            <a:off x="263352" y="2532095"/>
            <a:ext cx="9424006" cy="400110"/>
          </a:xfrm>
          <a:prstGeom prst="rect">
            <a:avLst/>
          </a:prstGeom>
          <a:noFill/>
        </p:spPr>
        <p:txBody>
          <a:bodyPr wrap="square" rtlCol="0">
            <a:spAutoFit/>
          </a:bodyPr>
          <a:lstStyle/>
          <a:p>
            <a:pPr marL="285750" indent="-285750">
              <a:buFont typeface="Wingdings" panose="05000000000000000000" pitchFamily="2" charset="2"/>
              <a:buChar char="Ø"/>
            </a:pPr>
            <a:r>
              <a:rPr lang="pl-PL" sz="2000" dirty="0" smtClean="0"/>
              <a:t>W zakresie promocji:</a:t>
            </a:r>
          </a:p>
        </p:txBody>
      </p:sp>
      <p:sp>
        <p:nvSpPr>
          <p:cNvPr id="6" name="pole tekstowe 5"/>
          <p:cNvSpPr txBox="1"/>
          <p:nvPr/>
        </p:nvSpPr>
        <p:spPr>
          <a:xfrm>
            <a:off x="612256" y="2900272"/>
            <a:ext cx="11073240" cy="1477328"/>
          </a:xfrm>
          <a:prstGeom prst="rect">
            <a:avLst/>
          </a:prstGeom>
          <a:noFill/>
        </p:spPr>
        <p:txBody>
          <a:bodyPr wrap="square" rtlCol="0">
            <a:spAutoFit/>
          </a:bodyPr>
          <a:lstStyle/>
          <a:p>
            <a:pPr marL="285750" indent="-285750">
              <a:buFont typeface="Wingdings" panose="05000000000000000000" pitchFamily="2" charset="2"/>
              <a:buChar char="§"/>
            </a:pPr>
            <a:r>
              <a:rPr lang="pl-PL" dirty="0"/>
              <a:t>większa promocja procesu Budżetu Obywatelskiego przed ogłoszeniem naboru i przed </a:t>
            </a:r>
            <a:r>
              <a:rPr lang="pl-PL" dirty="0" smtClean="0"/>
              <a:t>głosowaniem;</a:t>
            </a:r>
            <a:endParaRPr lang="pl-PL" dirty="0"/>
          </a:p>
          <a:p>
            <a:pPr marL="285750" indent="-285750">
              <a:buFont typeface="Wingdings" panose="05000000000000000000" pitchFamily="2" charset="2"/>
              <a:buChar char="§"/>
            </a:pPr>
            <a:r>
              <a:rPr lang="pl-PL" dirty="0"/>
              <a:t>wprowadzenie Dnia Budżetu Obywatelskiego z prezentacją projektów i możliwością dyskusji na ich </a:t>
            </a:r>
            <a:r>
              <a:rPr lang="pl-PL" dirty="0" smtClean="0"/>
              <a:t>temat;</a:t>
            </a:r>
            <a:endParaRPr lang="pl-PL" dirty="0"/>
          </a:p>
          <a:p>
            <a:pPr marL="285750" indent="-285750">
              <a:buFont typeface="Wingdings" panose="05000000000000000000" pitchFamily="2" charset="2"/>
              <a:buChar char="§"/>
            </a:pPr>
            <a:r>
              <a:rPr lang="pl-PL" dirty="0"/>
              <a:t>nagłośnienie święta samorządności, dzięki któremu wzrasta poczucie przynależności, tożsamości </a:t>
            </a:r>
            <a:r>
              <a:rPr lang="pl-PL" dirty="0" smtClean="0"/>
              <a:t>miejskiej;</a:t>
            </a:r>
            <a:endParaRPr lang="pl-PL" dirty="0"/>
          </a:p>
          <a:p>
            <a:pPr marL="285750" indent="-285750">
              <a:buFont typeface="Wingdings" panose="05000000000000000000" pitchFamily="2" charset="2"/>
              <a:buChar char="§"/>
            </a:pPr>
            <a:r>
              <a:rPr lang="pl-PL" dirty="0"/>
              <a:t>i</a:t>
            </a:r>
            <a:r>
              <a:rPr lang="pl-PL" dirty="0" smtClean="0"/>
              <a:t>nformowanie, że </a:t>
            </a:r>
            <a:r>
              <a:rPr lang="pl-PL" dirty="0"/>
              <a:t>głosowanie na </a:t>
            </a:r>
            <a:r>
              <a:rPr lang="pl-PL" dirty="0" smtClean="0"/>
              <a:t>projekty </a:t>
            </a:r>
            <a:r>
              <a:rPr lang="pl-PL" dirty="0"/>
              <a:t>do budżetu obywatelskiego dotyczy również osób poniżej 18 </a:t>
            </a:r>
            <a:r>
              <a:rPr lang="pl-PL" dirty="0" smtClean="0"/>
              <a:t>r.ż.;</a:t>
            </a:r>
          </a:p>
          <a:p>
            <a:pPr marL="285750" indent="-285750">
              <a:buFont typeface="Wingdings" panose="05000000000000000000" pitchFamily="2" charset="2"/>
              <a:buChar char="§"/>
            </a:pPr>
            <a:r>
              <a:rPr lang="pl-PL" dirty="0" smtClean="0"/>
              <a:t>nauczenie </a:t>
            </a:r>
            <a:r>
              <a:rPr lang="pl-PL" dirty="0"/>
              <a:t>mieszkańców </a:t>
            </a:r>
            <a:r>
              <a:rPr lang="pl-PL" dirty="0" smtClean="0"/>
              <a:t>pisania projektów;</a:t>
            </a:r>
            <a:endParaRPr lang="pl-PL" dirty="0"/>
          </a:p>
        </p:txBody>
      </p:sp>
      <p:sp>
        <p:nvSpPr>
          <p:cNvPr id="8" name="pole tekstowe 7"/>
          <p:cNvSpPr txBox="1"/>
          <p:nvPr/>
        </p:nvSpPr>
        <p:spPr>
          <a:xfrm>
            <a:off x="263352" y="4296147"/>
            <a:ext cx="11155302" cy="1323439"/>
          </a:xfrm>
          <a:prstGeom prst="rect">
            <a:avLst/>
          </a:prstGeom>
          <a:noFill/>
        </p:spPr>
        <p:txBody>
          <a:bodyPr wrap="square" rtlCol="0">
            <a:spAutoFit/>
          </a:bodyPr>
          <a:lstStyle/>
          <a:p>
            <a:pPr marL="285750" indent="-285750">
              <a:buFont typeface="Wingdings" panose="05000000000000000000" pitchFamily="2" charset="2"/>
              <a:buChar char="Ø"/>
            </a:pPr>
            <a:r>
              <a:rPr lang="pl-PL" sz="2000" dirty="0"/>
              <a:t>wspomaganie pomysłów projektów osiedlowych, wskazywanie na jakich działkach takie projekty można </a:t>
            </a:r>
            <a:r>
              <a:rPr lang="pl-PL" sz="2000" dirty="0" smtClean="0"/>
              <a:t>tworzyć;</a:t>
            </a:r>
          </a:p>
          <a:p>
            <a:pPr marL="285750" indent="-285750">
              <a:buFont typeface="Wingdings" panose="05000000000000000000" pitchFamily="2" charset="2"/>
              <a:buChar char="Ø"/>
            </a:pPr>
            <a:r>
              <a:rPr lang="pl-PL" sz="2000" dirty="0"/>
              <a:t>umożliwienie pobrania większej ilości kart w wersji papierowej ze strony do głosowania lub z punktu do </a:t>
            </a:r>
            <a:r>
              <a:rPr lang="pl-PL" sz="2000" dirty="0" smtClean="0"/>
              <a:t>głosowania;</a:t>
            </a:r>
          </a:p>
        </p:txBody>
      </p:sp>
      <p:pic>
        <p:nvPicPr>
          <p:cNvPr id="13" name="Symbol zastępczy zawartości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pic>
        <p:nvPicPr>
          <p:cNvPr id="14" name="Obraz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5275" y="5733255"/>
            <a:ext cx="1586014" cy="1030083"/>
          </a:xfrm>
          <a:prstGeom prst="rect">
            <a:avLst/>
          </a:prstGeom>
        </p:spPr>
      </p:pic>
    </p:spTree>
    <p:extLst>
      <p:ext uri="{BB962C8B-B14F-4D97-AF65-F5344CB8AC3E}">
        <p14:creationId xmlns:p14="http://schemas.microsoft.com/office/powerpoint/2010/main" val="7302988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0" y="0"/>
            <a:ext cx="10704512" cy="836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8433" name="Picture 2" descr="Bez nazwy"/>
          <p:cNvPicPr>
            <a:picLocks noChangeAspect="1" noChangeArrowheads="1"/>
          </p:cNvPicPr>
          <p:nvPr/>
        </p:nvPicPr>
        <p:blipFill>
          <a:blip r:embed="rId3" cstate="print"/>
          <a:srcRect/>
          <a:stretch>
            <a:fillRect/>
          </a:stretch>
        </p:blipFill>
        <p:spPr bwMode="auto">
          <a:xfrm>
            <a:off x="10266526" y="5733256"/>
            <a:ext cx="1590710" cy="1124744"/>
          </a:xfrm>
          <a:prstGeom prst="rect">
            <a:avLst/>
          </a:prstGeom>
          <a:noFill/>
          <a:ln w="9525">
            <a:noFill/>
            <a:miter lim="800000"/>
            <a:headEnd/>
            <a:tailEnd/>
          </a:ln>
        </p:spPr>
      </p:pic>
      <p:sp>
        <p:nvSpPr>
          <p:cNvPr id="3" name="Tytuł 2"/>
          <p:cNvSpPr>
            <a:spLocks noGrp="1"/>
          </p:cNvSpPr>
          <p:nvPr>
            <p:ph type="title"/>
          </p:nvPr>
        </p:nvSpPr>
        <p:spPr>
          <a:xfrm>
            <a:off x="0" y="-4400"/>
            <a:ext cx="10704512" cy="841112"/>
          </a:xfrm>
        </p:spPr>
        <p:txBody>
          <a:bodyPr>
            <a:normAutofit/>
          </a:bodyPr>
          <a:lstStyle/>
          <a:p>
            <a:r>
              <a:rPr lang="pl-PL" sz="3200" b="1" dirty="0" smtClean="0">
                <a:solidFill>
                  <a:schemeClr val="bg1"/>
                </a:solidFill>
              </a:rPr>
              <a:t>BUDŻET OBYWATELSKI 2021 </a:t>
            </a:r>
            <a:r>
              <a:rPr lang="pl-PL" sz="3200" b="1" dirty="0">
                <a:solidFill>
                  <a:schemeClr val="bg1"/>
                </a:solidFill>
              </a:rPr>
              <a:t>– </a:t>
            </a:r>
            <a:r>
              <a:rPr lang="pl-PL" sz="3200" b="1" dirty="0" smtClean="0">
                <a:solidFill>
                  <a:schemeClr val="bg1"/>
                </a:solidFill>
              </a:rPr>
              <a:t>EWALUACJA</a:t>
            </a:r>
            <a:endParaRPr lang="pl-PL" sz="3200" b="1" dirty="0">
              <a:solidFill>
                <a:schemeClr val="bg1"/>
              </a:solidFill>
            </a:endParaRPr>
          </a:p>
        </p:txBody>
      </p:sp>
      <p:pic>
        <p:nvPicPr>
          <p:cNvPr id="10" name="Obraz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033968">
            <a:off x="451087" y="1259799"/>
            <a:ext cx="727244" cy="1297247"/>
          </a:xfrm>
          <a:prstGeom prst="rect">
            <a:avLst/>
          </a:prstGeom>
        </p:spPr>
      </p:pic>
      <p:sp>
        <p:nvSpPr>
          <p:cNvPr id="11" name="Symbol zastępczy zawartości 5"/>
          <p:cNvSpPr>
            <a:spLocks noGrp="1"/>
          </p:cNvSpPr>
          <p:nvPr>
            <p:ph idx="1"/>
          </p:nvPr>
        </p:nvSpPr>
        <p:spPr>
          <a:xfrm>
            <a:off x="0" y="836712"/>
            <a:ext cx="10704512" cy="504056"/>
          </a:xfrm>
        </p:spPr>
        <p:txBody>
          <a:bodyPr>
            <a:normAutofit/>
          </a:bodyPr>
          <a:lstStyle/>
          <a:p>
            <a:pPr marL="0" indent="0" algn="ctr">
              <a:buNone/>
            </a:pPr>
            <a:r>
              <a:rPr lang="pl-PL" sz="1600" dirty="0">
                <a:latin typeface="+mj-lt"/>
              </a:rPr>
              <a:t>Wyniki ankiety ewaluacyjnej przeprowadzonej podczas </a:t>
            </a:r>
            <a:r>
              <a:rPr lang="pl-PL" sz="1600" dirty="0" smtClean="0">
                <a:latin typeface="+mj-lt"/>
              </a:rPr>
              <a:t>głosowania mieszkańców</a:t>
            </a:r>
            <a:endParaRPr lang="pl-PL" sz="1600" dirty="0">
              <a:latin typeface="+mj-lt"/>
            </a:endParaRPr>
          </a:p>
          <a:p>
            <a:pPr marL="0" indent="0" algn="ctr">
              <a:buNone/>
            </a:pPr>
            <a:endParaRPr lang="pl-PL" sz="1400" dirty="0">
              <a:latin typeface="DaxPro-Medium" panose="02000506060000020004" pitchFamily="50" charset="-18"/>
            </a:endParaRPr>
          </a:p>
        </p:txBody>
      </p:sp>
      <p:sp>
        <p:nvSpPr>
          <p:cNvPr id="4" name="pole tekstowe 3"/>
          <p:cNvSpPr txBox="1"/>
          <p:nvPr/>
        </p:nvSpPr>
        <p:spPr>
          <a:xfrm>
            <a:off x="1426693" y="1746332"/>
            <a:ext cx="9577064" cy="1138773"/>
          </a:xfrm>
          <a:prstGeom prst="rect">
            <a:avLst/>
          </a:prstGeom>
          <a:noFill/>
        </p:spPr>
        <p:txBody>
          <a:bodyPr wrap="square" rtlCol="0">
            <a:spAutoFit/>
          </a:bodyPr>
          <a:lstStyle/>
          <a:p>
            <a:r>
              <a:rPr lang="pl-PL" sz="2400" b="1" dirty="0" smtClean="0"/>
              <a:t>c.d. Jakie </a:t>
            </a:r>
            <a:r>
              <a:rPr lang="pl-PL" sz="2400" b="1" dirty="0"/>
              <a:t>nowe działania lub zmiany Pana/i zdaniem należałoby wprowadzić do procesu Budżetu Obywatelskiego w kolejnych latach</a:t>
            </a:r>
            <a:r>
              <a:rPr lang="pl-PL" sz="2400" b="1" dirty="0" smtClean="0"/>
              <a:t>?</a:t>
            </a:r>
          </a:p>
          <a:p>
            <a:endParaRPr lang="pl-PL" sz="2000" b="1" dirty="0" smtClean="0"/>
          </a:p>
        </p:txBody>
      </p:sp>
      <p:sp>
        <p:nvSpPr>
          <p:cNvPr id="5" name="pole tekstowe 4"/>
          <p:cNvSpPr txBox="1"/>
          <p:nvPr/>
        </p:nvSpPr>
        <p:spPr>
          <a:xfrm>
            <a:off x="346385" y="2806867"/>
            <a:ext cx="9424006" cy="400110"/>
          </a:xfrm>
          <a:prstGeom prst="rect">
            <a:avLst/>
          </a:prstGeom>
          <a:noFill/>
        </p:spPr>
        <p:txBody>
          <a:bodyPr wrap="square" rtlCol="0">
            <a:spAutoFit/>
          </a:bodyPr>
          <a:lstStyle/>
          <a:p>
            <a:pPr marL="285750" indent="-285750">
              <a:buFont typeface="Wingdings" panose="05000000000000000000" pitchFamily="2" charset="2"/>
              <a:buChar char="Ø"/>
            </a:pPr>
            <a:r>
              <a:rPr lang="pl-PL" sz="2000" dirty="0"/>
              <a:t>w</a:t>
            </a:r>
            <a:r>
              <a:rPr lang="pl-PL" sz="2000" dirty="0" smtClean="0"/>
              <a:t> zakresie elektronicznej karty do głosowania:</a:t>
            </a:r>
          </a:p>
        </p:txBody>
      </p:sp>
      <p:sp>
        <p:nvSpPr>
          <p:cNvPr id="6" name="pole tekstowe 5"/>
          <p:cNvSpPr txBox="1"/>
          <p:nvPr/>
        </p:nvSpPr>
        <p:spPr>
          <a:xfrm>
            <a:off x="623392" y="3259771"/>
            <a:ext cx="11073240" cy="923330"/>
          </a:xfrm>
          <a:prstGeom prst="rect">
            <a:avLst/>
          </a:prstGeom>
          <a:noFill/>
        </p:spPr>
        <p:txBody>
          <a:bodyPr wrap="square" rtlCol="0">
            <a:spAutoFit/>
          </a:bodyPr>
          <a:lstStyle/>
          <a:p>
            <a:pPr marL="285750" indent="-285750">
              <a:buFont typeface="Wingdings" panose="05000000000000000000" pitchFamily="2" charset="2"/>
              <a:buChar char="§"/>
            </a:pPr>
            <a:r>
              <a:rPr lang="pl-PL" dirty="0"/>
              <a:t>wsparcie dla urządzeń </a:t>
            </a:r>
            <a:r>
              <a:rPr lang="pl-PL" dirty="0" smtClean="0"/>
              <a:t>mobilnych;</a:t>
            </a:r>
            <a:endParaRPr lang="pl-PL" dirty="0"/>
          </a:p>
          <a:p>
            <a:pPr marL="285750" indent="-285750">
              <a:buFont typeface="Wingdings" panose="05000000000000000000" pitchFamily="2" charset="2"/>
              <a:buChar char="§"/>
            </a:pPr>
            <a:r>
              <a:rPr lang="pl-PL" dirty="0"/>
              <a:t>p</a:t>
            </a:r>
            <a:r>
              <a:rPr lang="pl-PL" dirty="0" smtClean="0"/>
              <a:t>rzypomnienie/potwierdzenie na jakie projekty zagłosowano (w mailu potwierdzającym lub po </a:t>
            </a:r>
            <a:r>
              <a:rPr lang="pl-PL" dirty="0" err="1" smtClean="0"/>
              <a:t>przescrollowaniu</a:t>
            </a:r>
            <a:r>
              <a:rPr lang="pl-PL" dirty="0" smtClean="0"/>
              <a:t> np. </a:t>
            </a:r>
            <a:r>
              <a:rPr lang="pl-PL" dirty="0"/>
              <a:t>na sam dół, powinno być z boku </a:t>
            </a:r>
            <a:r>
              <a:rPr lang="pl-PL" dirty="0" smtClean="0"/>
              <a:t>okienko)</a:t>
            </a:r>
            <a:endParaRPr lang="pl-PL" dirty="0"/>
          </a:p>
        </p:txBody>
      </p:sp>
      <p:sp>
        <p:nvSpPr>
          <p:cNvPr id="7" name="pole tekstowe 6"/>
          <p:cNvSpPr txBox="1"/>
          <p:nvPr/>
        </p:nvSpPr>
        <p:spPr>
          <a:xfrm>
            <a:off x="346385" y="4215481"/>
            <a:ext cx="10801200" cy="677108"/>
          </a:xfrm>
          <a:prstGeom prst="rect">
            <a:avLst/>
          </a:prstGeom>
          <a:noFill/>
        </p:spPr>
        <p:txBody>
          <a:bodyPr wrap="square" rtlCol="0">
            <a:spAutoFit/>
          </a:bodyPr>
          <a:lstStyle/>
          <a:p>
            <a:pPr marL="285750" indent="-285750">
              <a:buFont typeface="Wingdings" panose="05000000000000000000" pitchFamily="2" charset="2"/>
              <a:buChar char="Ø"/>
            </a:pPr>
            <a:r>
              <a:rPr lang="pl-PL" sz="2000" dirty="0"/>
              <a:t>m</a:t>
            </a:r>
            <a:r>
              <a:rPr lang="pl-PL" sz="2000" dirty="0" smtClean="0"/>
              <a:t>ożliwość </a:t>
            </a:r>
            <a:r>
              <a:rPr lang="pl-PL" sz="2000" dirty="0"/>
              <a:t>zgłaszania projektów </a:t>
            </a:r>
            <a:r>
              <a:rPr lang="pl-PL" sz="2000" dirty="0" smtClean="0"/>
              <a:t>elektronicznie</a:t>
            </a:r>
            <a:endParaRPr lang="pl-PL" sz="2000" dirty="0">
              <a:solidFill>
                <a:srgbClr val="00B050"/>
              </a:solidFill>
            </a:endParaRPr>
          </a:p>
          <a:p>
            <a:endParaRPr lang="pl-PL" dirty="0"/>
          </a:p>
        </p:txBody>
      </p:sp>
      <p:pic>
        <p:nvPicPr>
          <p:cNvPr id="13" name="Symbol zastępczy zawartości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10814235" y="52160"/>
            <a:ext cx="1269050" cy="1269420"/>
          </a:xfrm>
          <a:prstGeom prst="rect">
            <a:avLst/>
          </a:prstGeom>
          <a:noFill/>
          <a:ln w="9525">
            <a:noFill/>
            <a:miter lim="800000"/>
            <a:headEnd/>
            <a:tailEnd/>
          </a:ln>
        </p:spPr>
      </p:pic>
    </p:spTree>
    <p:extLst>
      <p:ext uri="{BB962C8B-B14F-4D97-AF65-F5344CB8AC3E}">
        <p14:creationId xmlns:p14="http://schemas.microsoft.com/office/powerpoint/2010/main" val="399088737"/>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5549</TotalTime>
  <Words>2191</Words>
  <Application>Microsoft Office PowerPoint</Application>
  <PresentationFormat>Panoramiczny</PresentationFormat>
  <Paragraphs>191</Paragraphs>
  <Slides>21</Slides>
  <Notes>21</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21</vt:i4>
      </vt:variant>
    </vt:vector>
  </HeadingPairs>
  <TitlesOfParts>
    <vt:vector size="27" baseType="lpstr">
      <vt:lpstr>Arial</vt:lpstr>
      <vt:lpstr>Calibri</vt:lpstr>
      <vt:lpstr>DaxPro-Bold</vt:lpstr>
      <vt:lpstr>DaxPro-Medium</vt:lpstr>
      <vt:lpstr>Wingdings</vt:lpstr>
      <vt:lpstr>Motyw pakietu Office</vt:lpstr>
      <vt:lpstr>Prezentacja programu PowerPoint</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2020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lpstr>BUDŻET OBYWATELSKI 2021 – EWALUACJA</vt:lpstr>
    </vt:vector>
  </TitlesOfParts>
  <Company>UM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udmochowska</dc:creator>
  <cp:lastModifiedBy>Użytkownik systemu Windows</cp:lastModifiedBy>
  <cp:revision>423</cp:revision>
  <cp:lastPrinted>2018-11-08T09:36:08Z</cp:lastPrinted>
  <dcterms:created xsi:type="dcterms:W3CDTF">2016-10-27T06:44:09Z</dcterms:created>
  <dcterms:modified xsi:type="dcterms:W3CDTF">2020-12-17T07:42:12Z</dcterms:modified>
</cp:coreProperties>
</file>